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256" r:id="rId3"/>
    <p:sldId id="258" r:id="rId4"/>
    <p:sldId id="267" r:id="rId5"/>
    <p:sldId id="274" r:id="rId6"/>
    <p:sldId id="278" r:id="rId7"/>
    <p:sldId id="271" r:id="rId8"/>
    <p:sldId id="280" r:id="rId9"/>
    <p:sldId id="273" r:id="rId10"/>
    <p:sldId id="264" r:id="rId11"/>
    <p:sldId id="265" r:id="rId12"/>
    <p:sldId id="282" r:id="rId13"/>
    <p:sldId id="283" r:id="rId14"/>
    <p:sldId id="279" r:id="rId15"/>
    <p:sldId id="272" r:id="rId16"/>
    <p:sldId id="263" r:id="rId17"/>
    <p:sldId id="269" r:id="rId18"/>
    <p:sldId id="277" r:id="rId19"/>
    <p:sldId id="281"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4E2B3-5CC1-4354-82D4-C5A16D8610B1}"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0C35255B-B6C5-4951-A8DF-DFC0FE657379}">
      <dgm:prSet phldrT="[Text]"/>
      <dgm:spPr/>
      <dgm:t>
        <a:bodyPr/>
        <a:lstStyle/>
        <a:p>
          <a:r>
            <a:rPr lang="en-US" dirty="0" smtClean="0"/>
            <a:t>Right to Remain in School of Origin</a:t>
          </a:r>
          <a:endParaRPr lang="en-US" dirty="0"/>
        </a:p>
      </dgm:t>
    </dgm:pt>
    <dgm:pt modelId="{8F980378-F206-4F1F-AFB8-25CEDBD54AF7}" type="parTrans" cxnId="{E579E5DA-491C-4A13-B7BA-4D01DF5C1E11}">
      <dgm:prSet/>
      <dgm:spPr/>
      <dgm:t>
        <a:bodyPr/>
        <a:lstStyle/>
        <a:p>
          <a:endParaRPr lang="en-US"/>
        </a:p>
      </dgm:t>
    </dgm:pt>
    <dgm:pt modelId="{03DF1DCC-A68C-462E-84BE-3C6108CF6783}" type="sibTrans" cxnId="{E579E5DA-491C-4A13-B7BA-4D01DF5C1E11}">
      <dgm:prSet/>
      <dgm:spPr/>
      <dgm:t>
        <a:bodyPr/>
        <a:lstStyle/>
        <a:p>
          <a:endParaRPr lang="en-US"/>
        </a:p>
      </dgm:t>
    </dgm:pt>
    <dgm:pt modelId="{1E7CE6C9-9B04-4DFC-BE5D-1245BDE0D5E7}">
      <dgm:prSet/>
      <dgm:spPr/>
      <dgm:t>
        <a:bodyPr/>
        <a:lstStyle/>
        <a:p>
          <a:r>
            <a:rPr lang="en-US" dirty="0" smtClean="0"/>
            <a:t>Right to Transportation Services</a:t>
          </a:r>
          <a:endParaRPr lang="en-US" dirty="0"/>
        </a:p>
      </dgm:t>
    </dgm:pt>
    <dgm:pt modelId="{161EEEDA-1E20-4E82-A4B3-92C9D547E67B}" type="parTrans" cxnId="{7DFC01FA-4376-4B4C-A7EB-34C2E870023B}">
      <dgm:prSet/>
      <dgm:spPr/>
      <dgm:t>
        <a:bodyPr/>
        <a:lstStyle/>
        <a:p>
          <a:endParaRPr lang="en-US"/>
        </a:p>
      </dgm:t>
    </dgm:pt>
    <dgm:pt modelId="{4970FAB7-ACC6-46D6-9F1E-E2E7329242A2}" type="sibTrans" cxnId="{7DFC01FA-4376-4B4C-A7EB-34C2E870023B}">
      <dgm:prSet/>
      <dgm:spPr/>
      <dgm:t>
        <a:bodyPr/>
        <a:lstStyle/>
        <a:p>
          <a:endParaRPr lang="en-US"/>
        </a:p>
      </dgm:t>
    </dgm:pt>
    <dgm:pt modelId="{FB983E65-E1F3-4F0E-93A3-7F8AE2874737}">
      <dgm:prSet/>
      <dgm:spPr/>
      <dgm:t>
        <a:bodyPr/>
        <a:lstStyle/>
        <a:p>
          <a:r>
            <a:rPr lang="en-US" dirty="0" smtClean="0"/>
            <a:t>Right to Immediately Enroll</a:t>
          </a:r>
          <a:endParaRPr lang="en-US" dirty="0"/>
        </a:p>
      </dgm:t>
    </dgm:pt>
    <dgm:pt modelId="{E249EBE5-E2D4-4442-A3EA-FF6A695E1355}" type="parTrans" cxnId="{DB17EF8A-505C-42D6-A7BC-F1FC6D1F9839}">
      <dgm:prSet/>
      <dgm:spPr/>
      <dgm:t>
        <a:bodyPr/>
        <a:lstStyle/>
        <a:p>
          <a:endParaRPr lang="en-US"/>
        </a:p>
      </dgm:t>
    </dgm:pt>
    <dgm:pt modelId="{162380B9-0C48-470A-8833-70A1BEA0CA84}" type="sibTrans" cxnId="{DB17EF8A-505C-42D6-A7BC-F1FC6D1F9839}">
      <dgm:prSet/>
      <dgm:spPr/>
      <dgm:t>
        <a:bodyPr/>
        <a:lstStyle/>
        <a:p>
          <a:endParaRPr lang="en-US"/>
        </a:p>
      </dgm:t>
    </dgm:pt>
    <dgm:pt modelId="{CE795A4A-6B15-4C2B-8F31-ADE62F01646C}">
      <dgm:prSet/>
      <dgm:spPr/>
      <dgm:t>
        <a:bodyPr/>
        <a:lstStyle/>
        <a:p>
          <a:r>
            <a:rPr lang="en-US" dirty="0" smtClean="0"/>
            <a:t>Right to Expedited Record Transfer</a:t>
          </a:r>
          <a:endParaRPr lang="en-US" dirty="0"/>
        </a:p>
      </dgm:t>
    </dgm:pt>
    <dgm:pt modelId="{3AA5B9CA-6B56-4F67-9E63-D6AA6DF2AC6A}" type="parTrans" cxnId="{1AE65FD9-4F1A-417B-9507-03E5D0203A10}">
      <dgm:prSet/>
      <dgm:spPr/>
      <dgm:t>
        <a:bodyPr/>
        <a:lstStyle/>
        <a:p>
          <a:endParaRPr lang="en-US"/>
        </a:p>
      </dgm:t>
    </dgm:pt>
    <dgm:pt modelId="{E2766716-93A1-4710-9A46-050A8EBCF720}" type="sibTrans" cxnId="{1AE65FD9-4F1A-417B-9507-03E5D0203A10}">
      <dgm:prSet/>
      <dgm:spPr/>
      <dgm:t>
        <a:bodyPr/>
        <a:lstStyle/>
        <a:p>
          <a:endParaRPr lang="en-US"/>
        </a:p>
      </dgm:t>
    </dgm:pt>
    <dgm:pt modelId="{19542B20-E14D-4FE8-BC7F-CDBCFCAE5D6C}">
      <dgm:prSet/>
      <dgm:spPr/>
      <dgm:t>
        <a:bodyPr/>
        <a:lstStyle/>
        <a:p>
          <a:r>
            <a:rPr lang="en-US" dirty="0" smtClean="0"/>
            <a:t>Right to have Designated Staff Resource</a:t>
          </a:r>
          <a:endParaRPr lang="en-US" dirty="0"/>
        </a:p>
      </dgm:t>
    </dgm:pt>
    <dgm:pt modelId="{263BDF56-7EA6-4C98-AB21-83C49B40CCAA}" type="parTrans" cxnId="{98BE574F-FA33-457A-B544-6A844F81378B}">
      <dgm:prSet/>
      <dgm:spPr/>
      <dgm:t>
        <a:bodyPr/>
        <a:lstStyle/>
        <a:p>
          <a:endParaRPr lang="en-US"/>
        </a:p>
      </dgm:t>
    </dgm:pt>
    <dgm:pt modelId="{F43498D0-5AE7-45F5-9D4A-8663BAC104D3}" type="sibTrans" cxnId="{98BE574F-FA33-457A-B544-6A844F81378B}">
      <dgm:prSet/>
      <dgm:spPr/>
      <dgm:t>
        <a:bodyPr/>
        <a:lstStyle/>
        <a:p>
          <a:endParaRPr lang="en-US"/>
        </a:p>
      </dgm:t>
    </dgm:pt>
    <dgm:pt modelId="{0E823475-F514-4F26-866F-1BBAE369537C}" type="pres">
      <dgm:prSet presAssocID="{89F4E2B3-5CC1-4354-82D4-C5A16D8610B1}" presName="cycle" presStyleCnt="0">
        <dgm:presLayoutVars>
          <dgm:dir/>
          <dgm:resizeHandles val="exact"/>
        </dgm:presLayoutVars>
      </dgm:prSet>
      <dgm:spPr/>
      <dgm:t>
        <a:bodyPr/>
        <a:lstStyle/>
        <a:p>
          <a:endParaRPr lang="en-US"/>
        </a:p>
      </dgm:t>
    </dgm:pt>
    <dgm:pt modelId="{8BD9F5E1-8BCC-43DB-BD9E-6C306F61A341}" type="pres">
      <dgm:prSet presAssocID="{0C35255B-B6C5-4951-A8DF-DFC0FE657379}" presName="node" presStyleLbl="node1" presStyleIdx="0" presStyleCnt="5">
        <dgm:presLayoutVars>
          <dgm:bulletEnabled val="1"/>
        </dgm:presLayoutVars>
      </dgm:prSet>
      <dgm:spPr/>
      <dgm:t>
        <a:bodyPr/>
        <a:lstStyle/>
        <a:p>
          <a:endParaRPr lang="en-US"/>
        </a:p>
      </dgm:t>
    </dgm:pt>
    <dgm:pt modelId="{182465EA-EDFE-43C2-8F4E-4982EA4DA301}" type="pres">
      <dgm:prSet presAssocID="{0C35255B-B6C5-4951-A8DF-DFC0FE657379}" presName="spNode" presStyleCnt="0"/>
      <dgm:spPr/>
    </dgm:pt>
    <dgm:pt modelId="{36F5477A-CCBE-4AEC-9450-F520460B1C6A}" type="pres">
      <dgm:prSet presAssocID="{03DF1DCC-A68C-462E-84BE-3C6108CF6783}" presName="sibTrans" presStyleLbl="sibTrans1D1" presStyleIdx="0" presStyleCnt="5"/>
      <dgm:spPr/>
      <dgm:t>
        <a:bodyPr/>
        <a:lstStyle/>
        <a:p>
          <a:endParaRPr lang="en-US"/>
        </a:p>
      </dgm:t>
    </dgm:pt>
    <dgm:pt modelId="{24AA87AD-8660-41E7-BB05-C3A235B6DE61}" type="pres">
      <dgm:prSet presAssocID="{FB983E65-E1F3-4F0E-93A3-7F8AE2874737}" presName="node" presStyleLbl="node1" presStyleIdx="1" presStyleCnt="5">
        <dgm:presLayoutVars>
          <dgm:bulletEnabled val="1"/>
        </dgm:presLayoutVars>
      </dgm:prSet>
      <dgm:spPr/>
      <dgm:t>
        <a:bodyPr/>
        <a:lstStyle/>
        <a:p>
          <a:endParaRPr lang="en-US"/>
        </a:p>
      </dgm:t>
    </dgm:pt>
    <dgm:pt modelId="{E73BED2D-A453-4BC1-BD31-A827E67E5FF7}" type="pres">
      <dgm:prSet presAssocID="{FB983E65-E1F3-4F0E-93A3-7F8AE2874737}" presName="spNode" presStyleCnt="0"/>
      <dgm:spPr/>
    </dgm:pt>
    <dgm:pt modelId="{309B70D1-6786-4BDD-9781-4F2ECF548841}" type="pres">
      <dgm:prSet presAssocID="{162380B9-0C48-470A-8833-70A1BEA0CA84}" presName="sibTrans" presStyleLbl="sibTrans1D1" presStyleIdx="1" presStyleCnt="5"/>
      <dgm:spPr/>
      <dgm:t>
        <a:bodyPr/>
        <a:lstStyle/>
        <a:p>
          <a:endParaRPr lang="en-US"/>
        </a:p>
      </dgm:t>
    </dgm:pt>
    <dgm:pt modelId="{BDEF6592-1B0D-4CA9-9B30-71AE73F7CD6B}" type="pres">
      <dgm:prSet presAssocID="{1E7CE6C9-9B04-4DFC-BE5D-1245BDE0D5E7}" presName="node" presStyleLbl="node1" presStyleIdx="2" presStyleCnt="5">
        <dgm:presLayoutVars>
          <dgm:bulletEnabled val="1"/>
        </dgm:presLayoutVars>
      </dgm:prSet>
      <dgm:spPr/>
      <dgm:t>
        <a:bodyPr/>
        <a:lstStyle/>
        <a:p>
          <a:endParaRPr lang="en-US"/>
        </a:p>
      </dgm:t>
    </dgm:pt>
    <dgm:pt modelId="{5AE78FCC-DB0B-4D62-950C-67FAE4545D5C}" type="pres">
      <dgm:prSet presAssocID="{1E7CE6C9-9B04-4DFC-BE5D-1245BDE0D5E7}" presName="spNode" presStyleCnt="0"/>
      <dgm:spPr/>
    </dgm:pt>
    <dgm:pt modelId="{51DE2F67-38EC-4C97-AD16-8A4E439811E9}" type="pres">
      <dgm:prSet presAssocID="{4970FAB7-ACC6-46D6-9F1E-E2E7329242A2}" presName="sibTrans" presStyleLbl="sibTrans1D1" presStyleIdx="2" presStyleCnt="5"/>
      <dgm:spPr/>
      <dgm:t>
        <a:bodyPr/>
        <a:lstStyle/>
        <a:p>
          <a:endParaRPr lang="en-US"/>
        </a:p>
      </dgm:t>
    </dgm:pt>
    <dgm:pt modelId="{56DB76A6-EF5D-4370-A4C8-3E198E8F114C}" type="pres">
      <dgm:prSet presAssocID="{19542B20-E14D-4FE8-BC7F-CDBCFCAE5D6C}" presName="node" presStyleLbl="node1" presStyleIdx="3" presStyleCnt="5">
        <dgm:presLayoutVars>
          <dgm:bulletEnabled val="1"/>
        </dgm:presLayoutVars>
      </dgm:prSet>
      <dgm:spPr/>
      <dgm:t>
        <a:bodyPr/>
        <a:lstStyle/>
        <a:p>
          <a:endParaRPr lang="en-US"/>
        </a:p>
      </dgm:t>
    </dgm:pt>
    <dgm:pt modelId="{57EF76B2-C2C9-4F86-96B5-C0C1930217E0}" type="pres">
      <dgm:prSet presAssocID="{19542B20-E14D-4FE8-BC7F-CDBCFCAE5D6C}" presName="spNode" presStyleCnt="0"/>
      <dgm:spPr/>
    </dgm:pt>
    <dgm:pt modelId="{BB1D0000-C932-4015-86A5-9C2137457E13}" type="pres">
      <dgm:prSet presAssocID="{F43498D0-5AE7-45F5-9D4A-8663BAC104D3}" presName="sibTrans" presStyleLbl="sibTrans1D1" presStyleIdx="3" presStyleCnt="5"/>
      <dgm:spPr/>
      <dgm:t>
        <a:bodyPr/>
        <a:lstStyle/>
        <a:p>
          <a:endParaRPr lang="en-US"/>
        </a:p>
      </dgm:t>
    </dgm:pt>
    <dgm:pt modelId="{3A67D9A2-760C-4179-BDB0-1F1456F4BCA0}" type="pres">
      <dgm:prSet presAssocID="{CE795A4A-6B15-4C2B-8F31-ADE62F01646C}" presName="node" presStyleLbl="node1" presStyleIdx="4" presStyleCnt="5">
        <dgm:presLayoutVars>
          <dgm:bulletEnabled val="1"/>
        </dgm:presLayoutVars>
      </dgm:prSet>
      <dgm:spPr/>
      <dgm:t>
        <a:bodyPr/>
        <a:lstStyle/>
        <a:p>
          <a:endParaRPr lang="en-US"/>
        </a:p>
      </dgm:t>
    </dgm:pt>
    <dgm:pt modelId="{35C70F94-6474-4FC8-A6BF-C80B6AA8110B}" type="pres">
      <dgm:prSet presAssocID="{CE795A4A-6B15-4C2B-8F31-ADE62F01646C}" presName="spNode" presStyleCnt="0"/>
      <dgm:spPr/>
    </dgm:pt>
    <dgm:pt modelId="{DFFB4633-5765-4761-840A-5C59E0DA057B}" type="pres">
      <dgm:prSet presAssocID="{E2766716-93A1-4710-9A46-050A8EBCF720}" presName="sibTrans" presStyleLbl="sibTrans1D1" presStyleIdx="4" presStyleCnt="5"/>
      <dgm:spPr/>
      <dgm:t>
        <a:bodyPr/>
        <a:lstStyle/>
        <a:p>
          <a:endParaRPr lang="en-US"/>
        </a:p>
      </dgm:t>
    </dgm:pt>
  </dgm:ptLst>
  <dgm:cxnLst>
    <dgm:cxn modelId="{E579E5DA-491C-4A13-B7BA-4D01DF5C1E11}" srcId="{89F4E2B3-5CC1-4354-82D4-C5A16D8610B1}" destId="{0C35255B-B6C5-4951-A8DF-DFC0FE657379}" srcOrd="0" destOrd="0" parTransId="{8F980378-F206-4F1F-AFB8-25CEDBD54AF7}" sibTransId="{03DF1DCC-A68C-462E-84BE-3C6108CF6783}"/>
    <dgm:cxn modelId="{BFB76030-D701-4B4F-BC33-79261E018254}" type="presOf" srcId="{F43498D0-5AE7-45F5-9D4A-8663BAC104D3}" destId="{BB1D0000-C932-4015-86A5-9C2137457E13}" srcOrd="0" destOrd="0" presId="urn:microsoft.com/office/officeart/2005/8/layout/cycle6"/>
    <dgm:cxn modelId="{1AE65FD9-4F1A-417B-9507-03E5D0203A10}" srcId="{89F4E2B3-5CC1-4354-82D4-C5A16D8610B1}" destId="{CE795A4A-6B15-4C2B-8F31-ADE62F01646C}" srcOrd="4" destOrd="0" parTransId="{3AA5B9CA-6B56-4F67-9E63-D6AA6DF2AC6A}" sibTransId="{E2766716-93A1-4710-9A46-050A8EBCF720}"/>
    <dgm:cxn modelId="{98BE574F-FA33-457A-B544-6A844F81378B}" srcId="{89F4E2B3-5CC1-4354-82D4-C5A16D8610B1}" destId="{19542B20-E14D-4FE8-BC7F-CDBCFCAE5D6C}" srcOrd="3" destOrd="0" parTransId="{263BDF56-7EA6-4C98-AB21-83C49B40CCAA}" sibTransId="{F43498D0-5AE7-45F5-9D4A-8663BAC104D3}"/>
    <dgm:cxn modelId="{3801EE1E-807E-41D4-BF07-053CDD2BE3F7}" type="presOf" srcId="{19542B20-E14D-4FE8-BC7F-CDBCFCAE5D6C}" destId="{56DB76A6-EF5D-4370-A4C8-3E198E8F114C}" srcOrd="0" destOrd="0" presId="urn:microsoft.com/office/officeart/2005/8/layout/cycle6"/>
    <dgm:cxn modelId="{6BB48370-A77B-449B-A58A-CD2F7D1561BD}" type="presOf" srcId="{4970FAB7-ACC6-46D6-9F1E-E2E7329242A2}" destId="{51DE2F67-38EC-4C97-AD16-8A4E439811E9}" srcOrd="0" destOrd="0" presId="urn:microsoft.com/office/officeart/2005/8/layout/cycle6"/>
    <dgm:cxn modelId="{D56754E5-EDA7-4FB0-9BC7-566378790B25}" type="presOf" srcId="{1E7CE6C9-9B04-4DFC-BE5D-1245BDE0D5E7}" destId="{BDEF6592-1B0D-4CA9-9B30-71AE73F7CD6B}" srcOrd="0" destOrd="0" presId="urn:microsoft.com/office/officeart/2005/8/layout/cycle6"/>
    <dgm:cxn modelId="{AA3709B9-8AF4-475D-8E77-E0D88FCD1581}" type="presOf" srcId="{89F4E2B3-5CC1-4354-82D4-C5A16D8610B1}" destId="{0E823475-F514-4F26-866F-1BBAE369537C}" srcOrd="0" destOrd="0" presId="urn:microsoft.com/office/officeart/2005/8/layout/cycle6"/>
    <dgm:cxn modelId="{39EF9C58-7E79-4A45-AF61-A13BFBD97F76}" type="presOf" srcId="{0C35255B-B6C5-4951-A8DF-DFC0FE657379}" destId="{8BD9F5E1-8BCC-43DB-BD9E-6C306F61A341}" srcOrd="0" destOrd="0" presId="urn:microsoft.com/office/officeart/2005/8/layout/cycle6"/>
    <dgm:cxn modelId="{EE4EFBDE-70ED-448A-88F7-F6C265BBACB5}" type="presOf" srcId="{FB983E65-E1F3-4F0E-93A3-7F8AE2874737}" destId="{24AA87AD-8660-41E7-BB05-C3A235B6DE61}" srcOrd="0" destOrd="0" presId="urn:microsoft.com/office/officeart/2005/8/layout/cycle6"/>
    <dgm:cxn modelId="{DB17EF8A-505C-42D6-A7BC-F1FC6D1F9839}" srcId="{89F4E2B3-5CC1-4354-82D4-C5A16D8610B1}" destId="{FB983E65-E1F3-4F0E-93A3-7F8AE2874737}" srcOrd="1" destOrd="0" parTransId="{E249EBE5-E2D4-4442-A3EA-FF6A695E1355}" sibTransId="{162380B9-0C48-470A-8833-70A1BEA0CA84}"/>
    <dgm:cxn modelId="{C6D98A1B-BC0A-4D7A-90CA-D3C47ADBC3C5}" type="presOf" srcId="{03DF1DCC-A68C-462E-84BE-3C6108CF6783}" destId="{36F5477A-CCBE-4AEC-9450-F520460B1C6A}" srcOrd="0" destOrd="0" presId="urn:microsoft.com/office/officeart/2005/8/layout/cycle6"/>
    <dgm:cxn modelId="{E102186F-4934-419A-9A59-0DAAEF97CA2E}" type="presOf" srcId="{162380B9-0C48-470A-8833-70A1BEA0CA84}" destId="{309B70D1-6786-4BDD-9781-4F2ECF548841}" srcOrd="0" destOrd="0" presId="urn:microsoft.com/office/officeart/2005/8/layout/cycle6"/>
    <dgm:cxn modelId="{A6F43645-1E9C-4D50-A96D-BDBD0F84CA93}" type="presOf" srcId="{E2766716-93A1-4710-9A46-050A8EBCF720}" destId="{DFFB4633-5765-4761-840A-5C59E0DA057B}" srcOrd="0" destOrd="0" presId="urn:microsoft.com/office/officeart/2005/8/layout/cycle6"/>
    <dgm:cxn modelId="{E4033C51-745A-427B-8663-F140C3F3C346}" type="presOf" srcId="{CE795A4A-6B15-4C2B-8F31-ADE62F01646C}" destId="{3A67D9A2-760C-4179-BDB0-1F1456F4BCA0}" srcOrd="0" destOrd="0" presId="urn:microsoft.com/office/officeart/2005/8/layout/cycle6"/>
    <dgm:cxn modelId="{7DFC01FA-4376-4B4C-A7EB-34C2E870023B}" srcId="{89F4E2B3-5CC1-4354-82D4-C5A16D8610B1}" destId="{1E7CE6C9-9B04-4DFC-BE5D-1245BDE0D5E7}" srcOrd="2" destOrd="0" parTransId="{161EEEDA-1E20-4E82-A4B3-92C9D547E67B}" sibTransId="{4970FAB7-ACC6-46D6-9F1E-E2E7329242A2}"/>
    <dgm:cxn modelId="{CEDC730B-86E9-4D63-84E4-B56040CC98E7}" type="presParOf" srcId="{0E823475-F514-4F26-866F-1BBAE369537C}" destId="{8BD9F5E1-8BCC-43DB-BD9E-6C306F61A341}" srcOrd="0" destOrd="0" presId="urn:microsoft.com/office/officeart/2005/8/layout/cycle6"/>
    <dgm:cxn modelId="{B68EB639-971D-4A1A-9C5A-500311F23333}" type="presParOf" srcId="{0E823475-F514-4F26-866F-1BBAE369537C}" destId="{182465EA-EDFE-43C2-8F4E-4982EA4DA301}" srcOrd="1" destOrd="0" presId="urn:microsoft.com/office/officeart/2005/8/layout/cycle6"/>
    <dgm:cxn modelId="{BDB28093-D654-49FD-8484-9207DC59B714}" type="presParOf" srcId="{0E823475-F514-4F26-866F-1BBAE369537C}" destId="{36F5477A-CCBE-4AEC-9450-F520460B1C6A}" srcOrd="2" destOrd="0" presId="urn:microsoft.com/office/officeart/2005/8/layout/cycle6"/>
    <dgm:cxn modelId="{0495F1F8-DFEA-4AF1-ACBB-96215952D768}" type="presParOf" srcId="{0E823475-F514-4F26-866F-1BBAE369537C}" destId="{24AA87AD-8660-41E7-BB05-C3A235B6DE61}" srcOrd="3" destOrd="0" presId="urn:microsoft.com/office/officeart/2005/8/layout/cycle6"/>
    <dgm:cxn modelId="{EFCBE158-91DC-41B2-9EAD-5CEB671D69E6}" type="presParOf" srcId="{0E823475-F514-4F26-866F-1BBAE369537C}" destId="{E73BED2D-A453-4BC1-BD31-A827E67E5FF7}" srcOrd="4" destOrd="0" presId="urn:microsoft.com/office/officeart/2005/8/layout/cycle6"/>
    <dgm:cxn modelId="{1AFAEA02-A1E7-4427-A658-A4CE8B590D7C}" type="presParOf" srcId="{0E823475-F514-4F26-866F-1BBAE369537C}" destId="{309B70D1-6786-4BDD-9781-4F2ECF548841}" srcOrd="5" destOrd="0" presId="urn:microsoft.com/office/officeart/2005/8/layout/cycle6"/>
    <dgm:cxn modelId="{8E474241-7A76-4B9B-8C8D-49D2B4B33EFE}" type="presParOf" srcId="{0E823475-F514-4F26-866F-1BBAE369537C}" destId="{BDEF6592-1B0D-4CA9-9B30-71AE73F7CD6B}" srcOrd="6" destOrd="0" presId="urn:microsoft.com/office/officeart/2005/8/layout/cycle6"/>
    <dgm:cxn modelId="{EFD34567-9217-4ED7-8BD6-98C26A75941C}" type="presParOf" srcId="{0E823475-F514-4F26-866F-1BBAE369537C}" destId="{5AE78FCC-DB0B-4D62-950C-67FAE4545D5C}" srcOrd="7" destOrd="0" presId="urn:microsoft.com/office/officeart/2005/8/layout/cycle6"/>
    <dgm:cxn modelId="{17B6EB3C-12D0-44D0-8FB8-65EDCA761A40}" type="presParOf" srcId="{0E823475-F514-4F26-866F-1BBAE369537C}" destId="{51DE2F67-38EC-4C97-AD16-8A4E439811E9}" srcOrd="8" destOrd="0" presId="urn:microsoft.com/office/officeart/2005/8/layout/cycle6"/>
    <dgm:cxn modelId="{E17A81A7-A5DB-4B3A-8F84-3D7D6217B9C3}" type="presParOf" srcId="{0E823475-F514-4F26-866F-1BBAE369537C}" destId="{56DB76A6-EF5D-4370-A4C8-3E198E8F114C}" srcOrd="9" destOrd="0" presId="urn:microsoft.com/office/officeart/2005/8/layout/cycle6"/>
    <dgm:cxn modelId="{948B67DC-F0AD-4991-AF8C-7EECAEDCD7FC}" type="presParOf" srcId="{0E823475-F514-4F26-866F-1BBAE369537C}" destId="{57EF76B2-C2C9-4F86-96B5-C0C1930217E0}" srcOrd="10" destOrd="0" presId="urn:microsoft.com/office/officeart/2005/8/layout/cycle6"/>
    <dgm:cxn modelId="{C73D54A8-C178-45CA-96A1-08C0C7718279}" type="presParOf" srcId="{0E823475-F514-4F26-866F-1BBAE369537C}" destId="{BB1D0000-C932-4015-86A5-9C2137457E13}" srcOrd="11" destOrd="0" presId="urn:microsoft.com/office/officeart/2005/8/layout/cycle6"/>
    <dgm:cxn modelId="{E79274D8-D1D7-47AD-BBB4-6BB624F5F047}" type="presParOf" srcId="{0E823475-F514-4F26-866F-1BBAE369537C}" destId="{3A67D9A2-760C-4179-BDB0-1F1456F4BCA0}" srcOrd="12" destOrd="0" presId="urn:microsoft.com/office/officeart/2005/8/layout/cycle6"/>
    <dgm:cxn modelId="{96AF733B-31C7-4EF1-A91E-CADF90803467}" type="presParOf" srcId="{0E823475-F514-4F26-866F-1BBAE369537C}" destId="{35C70F94-6474-4FC8-A6BF-C80B6AA8110B}" srcOrd="13" destOrd="0" presId="urn:microsoft.com/office/officeart/2005/8/layout/cycle6"/>
    <dgm:cxn modelId="{37B7825C-5814-4C56-B0A8-602A8F39D9CD}" type="presParOf" srcId="{0E823475-F514-4F26-866F-1BBAE369537C}" destId="{DFFB4633-5765-4761-840A-5C59E0DA057B}"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09E173-B38A-4409-BE60-2829E81B818C}" type="doc">
      <dgm:prSet loTypeId="urn:microsoft.com/office/officeart/2005/8/layout/arrow5" loCatId="relationship" qsTypeId="urn:microsoft.com/office/officeart/2005/8/quickstyle/simple3" qsCatId="simple" csTypeId="urn:microsoft.com/office/officeart/2005/8/colors/accent1_2" csCatId="accent1" phldr="1"/>
      <dgm:spPr/>
      <dgm:t>
        <a:bodyPr/>
        <a:lstStyle/>
        <a:p>
          <a:endParaRPr lang="en-US"/>
        </a:p>
      </dgm:t>
    </dgm:pt>
    <dgm:pt modelId="{FF9CC1EC-68F7-4DA4-9E04-4EF9A80D0454}">
      <dgm:prSet phldrT="[Text]"/>
      <dgm:spPr/>
      <dgm:t>
        <a:bodyPr/>
        <a:lstStyle/>
        <a:p>
          <a:r>
            <a:rPr lang="en-US" dirty="0" smtClean="0">
              <a:latin typeface="Times New Roman" panose="02020603050405020304" pitchFamily="18" charset="0"/>
              <a:cs typeface="Times New Roman" panose="02020603050405020304" pitchFamily="18" charset="0"/>
            </a:rPr>
            <a:t>Child Welfare</a:t>
          </a:r>
          <a:endParaRPr lang="en-US" dirty="0">
            <a:latin typeface="Times New Roman" panose="02020603050405020304" pitchFamily="18" charset="0"/>
            <a:cs typeface="Times New Roman" panose="02020603050405020304" pitchFamily="18" charset="0"/>
          </a:endParaRPr>
        </a:p>
      </dgm:t>
    </dgm:pt>
    <dgm:pt modelId="{7868809A-50EB-4FFE-941E-332174FB6DD9}" type="parTrans" cxnId="{BF0E5B95-C3FB-4253-86B0-3B5F1FB1811E}">
      <dgm:prSet/>
      <dgm:spPr/>
      <dgm:t>
        <a:bodyPr/>
        <a:lstStyle/>
        <a:p>
          <a:endParaRPr lang="en-US"/>
        </a:p>
      </dgm:t>
    </dgm:pt>
    <dgm:pt modelId="{AAB1D444-52A4-4D63-B4FF-DD94337C4430}" type="sibTrans" cxnId="{BF0E5B95-C3FB-4253-86B0-3B5F1FB1811E}">
      <dgm:prSet/>
      <dgm:spPr/>
      <dgm:t>
        <a:bodyPr/>
        <a:lstStyle/>
        <a:p>
          <a:endParaRPr lang="en-US"/>
        </a:p>
      </dgm:t>
    </dgm:pt>
    <dgm:pt modelId="{BE254841-B8A8-4729-B207-3027BF175EF6}">
      <dgm:prSet phldrT="[Text]"/>
      <dgm:spPr/>
      <dgm:t>
        <a:bodyPr/>
        <a:lstStyle/>
        <a:p>
          <a:r>
            <a:rPr lang="en-US" dirty="0" smtClean="0">
              <a:latin typeface="Times New Roman" panose="02020603050405020304" pitchFamily="18" charset="0"/>
              <a:cs typeface="Times New Roman" panose="02020603050405020304" pitchFamily="18" charset="0"/>
            </a:rPr>
            <a:t>Education</a:t>
          </a:r>
          <a:endParaRPr lang="en-US" dirty="0">
            <a:latin typeface="Times New Roman" panose="02020603050405020304" pitchFamily="18" charset="0"/>
            <a:cs typeface="Times New Roman" panose="02020603050405020304" pitchFamily="18" charset="0"/>
          </a:endParaRPr>
        </a:p>
      </dgm:t>
    </dgm:pt>
    <dgm:pt modelId="{0C11EE6B-684E-4F60-ABE3-0E61C3BDECA2}" type="parTrans" cxnId="{AC74C05F-2DD2-42F9-89AA-A7B87E77D045}">
      <dgm:prSet/>
      <dgm:spPr/>
      <dgm:t>
        <a:bodyPr/>
        <a:lstStyle/>
        <a:p>
          <a:endParaRPr lang="en-US"/>
        </a:p>
      </dgm:t>
    </dgm:pt>
    <dgm:pt modelId="{A36442DA-832B-41FE-BBD2-B05905CF4A53}" type="sibTrans" cxnId="{AC74C05F-2DD2-42F9-89AA-A7B87E77D045}">
      <dgm:prSet/>
      <dgm:spPr/>
      <dgm:t>
        <a:bodyPr/>
        <a:lstStyle/>
        <a:p>
          <a:endParaRPr lang="en-US"/>
        </a:p>
      </dgm:t>
    </dgm:pt>
    <dgm:pt modelId="{5C4676E9-12E9-4ED7-A9F0-722EA703F3AF}" type="pres">
      <dgm:prSet presAssocID="{5E09E173-B38A-4409-BE60-2829E81B818C}" presName="diagram" presStyleCnt="0">
        <dgm:presLayoutVars>
          <dgm:dir/>
          <dgm:resizeHandles val="exact"/>
        </dgm:presLayoutVars>
      </dgm:prSet>
      <dgm:spPr/>
      <dgm:t>
        <a:bodyPr/>
        <a:lstStyle/>
        <a:p>
          <a:endParaRPr lang="en-US"/>
        </a:p>
      </dgm:t>
    </dgm:pt>
    <dgm:pt modelId="{FBDD7167-ACAE-4A46-98FF-0F477B55A454}" type="pres">
      <dgm:prSet presAssocID="{FF9CC1EC-68F7-4DA4-9E04-4EF9A80D0454}" presName="arrow" presStyleLbl="node1" presStyleIdx="0" presStyleCnt="2">
        <dgm:presLayoutVars>
          <dgm:bulletEnabled val="1"/>
        </dgm:presLayoutVars>
      </dgm:prSet>
      <dgm:spPr/>
      <dgm:t>
        <a:bodyPr/>
        <a:lstStyle/>
        <a:p>
          <a:endParaRPr lang="en-US"/>
        </a:p>
      </dgm:t>
    </dgm:pt>
    <dgm:pt modelId="{B5337533-603C-426B-9835-FE32C83AAD27}" type="pres">
      <dgm:prSet presAssocID="{BE254841-B8A8-4729-B207-3027BF175EF6}" presName="arrow" presStyleLbl="node1" presStyleIdx="1" presStyleCnt="2">
        <dgm:presLayoutVars>
          <dgm:bulletEnabled val="1"/>
        </dgm:presLayoutVars>
      </dgm:prSet>
      <dgm:spPr/>
      <dgm:t>
        <a:bodyPr/>
        <a:lstStyle/>
        <a:p>
          <a:endParaRPr lang="en-US"/>
        </a:p>
      </dgm:t>
    </dgm:pt>
  </dgm:ptLst>
  <dgm:cxnLst>
    <dgm:cxn modelId="{AC74C05F-2DD2-42F9-89AA-A7B87E77D045}" srcId="{5E09E173-B38A-4409-BE60-2829E81B818C}" destId="{BE254841-B8A8-4729-B207-3027BF175EF6}" srcOrd="1" destOrd="0" parTransId="{0C11EE6B-684E-4F60-ABE3-0E61C3BDECA2}" sibTransId="{A36442DA-832B-41FE-BBD2-B05905CF4A53}"/>
    <dgm:cxn modelId="{50D754E9-1A58-4704-93E3-FB975045868C}" type="presOf" srcId="{BE254841-B8A8-4729-B207-3027BF175EF6}" destId="{B5337533-603C-426B-9835-FE32C83AAD27}" srcOrd="0" destOrd="0" presId="urn:microsoft.com/office/officeart/2005/8/layout/arrow5"/>
    <dgm:cxn modelId="{9EDFD2A1-A679-46D5-B073-1F1025A74A67}" type="presOf" srcId="{5E09E173-B38A-4409-BE60-2829E81B818C}" destId="{5C4676E9-12E9-4ED7-A9F0-722EA703F3AF}" srcOrd="0" destOrd="0" presId="urn:microsoft.com/office/officeart/2005/8/layout/arrow5"/>
    <dgm:cxn modelId="{60E5D31B-A82F-4CE6-A351-72D09F8CBA25}" type="presOf" srcId="{FF9CC1EC-68F7-4DA4-9E04-4EF9A80D0454}" destId="{FBDD7167-ACAE-4A46-98FF-0F477B55A454}" srcOrd="0" destOrd="0" presId="urn:microsoft.com/office/officeart/2005/8/layout/arrow5"/>
    <dgm:cxn modelId="{BF0E5B95-C3FB-4253-86B0-3B5F1FB1811E}" srcId="{5E09E173-B38A-4409-BE60-2829E81B818C}" destId="{FF9CC1EC-68F7-4DA4-9E04-4EF9A80D0454}" srcOrd="0" destOrd="0" parTransId="{7868809A-50EB-4FFE-941E-332174FB6DD9}" sibTransId="{AAB1D444-52A4-4D63-B4FF-DD94337C4430}"/>
    <dgm:cxn modelId="{08061584-6B4C-4BA7-A19D-0E8E6F43E439}" type="presParOf" srcId="{5C4676E9-12E9-4ED7-A9F0-722EA703F3AF}" destId="{FBDD7167-ACAE-4A46-98FF-0F477B55A454}" srcOrd="0" destOrd="0" presId="urn:microsoft.com/office/officeart/2005/8/layout/arrow5"/>
    <dgm:cxn modelId="{61C4AA09-ED22-4291-91D3-AA11180DC06F}" type="presParOf" srcId="{5C4676E9-12E9-4ED7-A9F0-722EA703F3AF}" destId="{B5337533-603C-426B-9835-FE32C83AAD27}"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D9F5E1-8BCC-43DB-BD9E-6C306F61A341}">
      <dsp:nvSpPr>
        <dsp:cNvPr id="0" name=""/>
        <dsp:cNvSpPr/>
      </dsp:nvSpPr>
      <dsp:spPr>
        <a:xfrm>
          <a:off x="3148049" y="1561"/>
          <a:ext cx="1476300" cy="959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Right to Remain in School of Origin</a:t>
          </a:r>
          <a:endParaRPr lang="en-US" sz="1500" kern="1200" dirty="0"/>
        </a:p>
      </dsp:txBody>
      <dsp:txXfrm>
        <a:off x="3194893" y="48405"/>
        <a:ext cx="1382612" cy="865907"/>
      </dsp:txXfrm>
    </dsp:sp>
    <dsp:sp modelId="{36F5477A-CCBE-4AEC-9450-F520460B1C6A}">
      <dsp:nvSpPr>
        <dsp:cNvPr id="0" name=""/>
        <dsp:cNvSpPr/>
      </dsp:nvSpPr>
      <dsp:spPr>
        <a:xfrm>
          <a:off x="1968338" y="481359"/>
          <a:ext cx="3835722" cy="3835722"/>
        </a:xfrm>
        <a:custGeom>
          <a:avLst/>
          <a:gdLst/>
          <a:ahLst/>
          <a:cxnLst/>
          <a:rect l="0" t="0" r="0" b="0"/>
          <a:pathLst>
            <a:path>
              <a:moveTo>
                <a:pt x="2666161" y="152007"/>
              </a:moveTo>
              <a:arcTo wR="1917861" hR="1917861" stAng="17577922" swAng="196235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AA87AD-8660-41E7-BB05-C3A235B6DE61}">
      <dsp:nvSpPr>
        <dsp:cNvPr id="0" name=""/>
        <dsp:cNvSpPr/>
      </dsp:nvSpPr>
      <dsp:spPr>
        <a:xfrm>
          <a:off x="4972044" y="1326771"/>
          <a:ext cx="1476300" cy="959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Right to Immediately Enroll</a:t>
          </a:r>
          <a:endParaRPr lang="en-US" sz="1500" kern="1200" dirty="0"/>
        </a:p>
      </dsp:txBody>
      <dsp:txXfrm>
        <a:off x="5018888" y="1373615"/>
        <a:ext cx="1382612" cy="865907"/>
      </dsp:txXfrm>
    </dsp:sp>
    <dsp:sp modelId="{309B70D1-6786-4BDD-9781-4F2ECF548841}">
      <dsp:nvSpPr>
        <dsp:cNvPr id="0" name=""/>
        <dsp:cNvSpPr/>
      </dsp:nvSpPr>
      <dsp:spPr>
        <a:xfrm>
          <a:off x="1968338" y="481359"/>
          <a:ext cx="3835722" cy="3835722"/>
        </a:xfrm>
        <a:custGeom>
          <a:avLst/>
          <a:gdLst/>
          <a:ahLst/>
          <a:cxnLst/>
          <a:rect l="0" t="0" r="0" b="0"/>
          <a:pathLst>
            <a:path>
              <a:moveTo>
                <a:pt x="3833082" y="1817269"/>
              </a:moveTo>
              <a:arcTo wR="1917861" hR="1917861" stAng="21419608" swAng="219692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DEF6592-1B0D-4CA9-9B30-71AE73F7CD6B}">
      <dsp:nvSpPr>
        <dsp:cNvPr id="0" name=""/>
        <dsp:cNvSpPr/>
      </dsp:nvSpPr>
      <dsp:spPr>
        <a:xfrm>
          <a:off x="4275340" y="3471005"/>
          <a:ext cx="1476300" cy="959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Right to Transportation Services</a:t>
          </a:r>
          <a:endParaRPr lang="en-US" sz="1500" kern="1200" dirty="0"/>
        </a:p>
      </dsp:txBody>
      <dsp:txXfrm>
        <a:off x="4322184" y="3517849"/>
        <a:ext cx="1382612" cy="865907"/>
      </dsp:txXfrm>
    </dsp:sp>
    <dsp:sp modelId="{51DE2F67-38EC-4C97-AD16-8A4E439811E9}">
      <dsp:nvSpPr>
        <dsp:cNvPr id="0" name=""/>
        <dsp:cNvSpPr/>
      </dsp:nvSpPr>
      <dsp:spPr>
        <a:xfrm>
          <a:off x="1968338" y="481359"/>
          <a:ext cx="3835722" cy="3835722"/>
        </a:xfrm>
        <a:custGeom>
          <a:avLst/>
          <a:gdLst/>
          <a:ahLst/>
          <a:cxnLst/>
          <a:rect l="0" t="0" r="0" b="0"/>
          <a:pathLst>
            <a:path>
              <a:moveTo>
                <a:pt x="2299377" y="3797392"/>
              </a:moveTo>
              <a:arcTo wR="1917861" hR="1917861" stAng="4711544" swAng="137691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DB76A6-EF5D-4370-A4C8-3E198E8F114C}">
      <dsp:nvSpPr>
        <dsp:cNvPr id="0" name=""/>
        <dsp:cNvSpPr/>
      </dsp:nvSpPr>
      <dsp:spPr>
        <a:xfrm>
          <a:off x="2020759" y="3471005"/>
          <a:ext cx="1476300" cy="959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Right to have Designated Staff Resource</a:t>
          </a:r>
          <a:endParaRPr lang="en-US" sz="1500" kern="1200" dirty="0"/>
        </a:p>
      </dsp:txBody>
      <dsp:txXfrm>
        <a:off x="2067603" y="3517849"/>
        <a:ext cx="1382612" cy="865907"/>
      </dsp:txXfrm>
    </dsp:sp>
    <dsp:sp modelId="{BB1D0000-C932-4015-86A5-9C2137457E13}">
      <dsp:nvSpPr>
        <dsp:cNvPr id="0" name=""/>
        <dsp:cNvSpPr/>
      </dsp:nvSpPr>
      <dsp:spPr>
        <a:xfrm>
          <a:off x="1968338" y="481359"/>
          <a:ext cx="3835722" cy="3835722"/>
        </a:xfrm>
        <a:custGeom>
          <a:avLst/>
          <a:gdLst/>
          <a:ahLst/>
          <a:cxnLst/>
          <a:rect l="0" t="0" r="0" b="0"/>
          <a:pathLst>
            <a:path>
              <a:moveTo>
                <a:pt x="320599" y="2979438"/>
              </a:moveTo>
              <a:arcTo wR="1917861" hR="1917861" stAng="8783463" swAng="219692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67D9A2-760C-4179-BDB0-1F1456F4BCA0}">
      <dsp:nvSpPr>
        <dsp:cNvPr id="0" name=""/>
        <dsp:cNvSpPr/>
      </dsp:nvSpPr>
      <dsp:spPr>
        <a:xfrm>
          <a:off x="1324055" y="1326771"/>
          <a:ext cx="1476300" cy="959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Right to Expedited Record Transfer</a:t>
          </a:r>
          <a:endParaRPr lang="en-US" sz="1500" kern="1200" dirty="0"/>
        </a:p>
      </dsp:txBody>
      <dsp:txXfrm>
        <a:off x="1370899" y="1373615"/>
        <a:ext cx="1382612" cy="865907"/>
      </dsp:txXfrm>
    </dsp:sp>
    <dsp:sp modelId="{DFFB4633-5765-4761-840A-5C59E0DA057B}">
      <dsp:nvSpPr>
        <dsp:cNvPr id="0" name=""/>
        <dsp:cNvSpPr/>
      </dsp:nvSpPr>
      <dsp:spPr>
        <a:xfrm>
          <a:off x="1968338" y="481359"/>
          <a:ext cx="3835722" cy="3835722"/>
        </a:xfrm>
        <a:custGeom>
          <a:avLst/>
          <a:gdLst/>
          <a:ahLst/>
          <a:cxnLst/>
          <a:rect l="0" t="0" r="0" b="0"/>
          <a:pathLst>
            <a:path>
              <a:moveTo>
                <a:pt x="334062" y="836301"/>
              </a:moveTo>
              <a:arcTo wR="1917861" hR="1917861" stAng="12859726" swAng="196235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D7167-ACAE-4A46-98FF-0F477B55A454}">
      <dsp:nvSpPr>
        <dsp:cNvPr id="0" name=""/>
        <dsp:cNvSpPr/>
      </dsp:nvSpPr>
      <dsp:spPr>
        <a:xfrm rot="16200000">
          <a:off x="448" y="447910"/>
          <a:ext cx="3472978" cy="3472978"/>
        </a:xfrm>
        <a:prstGeom prst="downArrow">
          <a:avLst>
            <a:gd name="adj1" fmla="val 50000"/>
            <a:gd name="adj2" fmla="val 35000"/>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en-US" sz="4200" kern="1200" dirty="0" smtClean="0">
              <a:latin typeface="Times New Roman" panose="02020603050405020304" pitchFamily="18" charset="0"/>
              <a:cs typeface="Times New Roman" panose="02020603050405020304" pitchFamily="18" charset="0"/>
            </a:rPr>
            <a:t>Child Welfare</a:t>
          </a:r>
          <a:endParaRPr lang="en-US" sz="4200" kern="1200" dirty="0">
            <a:latin typeface="Times New Roman" panose="02020603050405020304" pitchFamily="18" charset="0"/>
            <a:cs typeface="Times New Roman" panose="02020603050405020304" pitchFamily="18" charset="0"/>
          </a:endParaRPr>
        </a:p>
      </dsp:txBody>
      <dsp:txXfrm rot="5400000">
        <a:off x="448" y="1316154"/>
        <a:ext cx="2865207" cy="1736489"/>
      </dsp:txXfrm>
    </dsp:sp>
    <dsp:sp modelId="{B5337533-603C-426B-9835-FE32C83AAD27}">
      <dsp:nvSpPr>
        <dsp:cNvPr id="0" name=""/>
        <dsp:cNvSpPr/>
      </dsp:nvSpPr>
      <dsp:spPr>
        <a:xfrm rot="5400000">
          <a:off x="3689372" y="447910"/>
          <a:ext cx="3472978" cy="3472978"/>
        </a:xfrm>
        <a:prstGeom prst="downArrow">
          <a:avLst>
            <a:gd name="adj1" fmla="val 50000"/>
            <a:gd name="adj2" fmla="val 35000"/>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en-US" sz="4200" kern="1200" dirty="0" smtClean="0">
              <a:latin typeface="Times New Roman" panose="02020603050405020304" pitchFamily="18" charset="0"/>
              <a:cs typeface="Times New Roman" panose="02020603050405020304" pitchFamily="18" charset="0"/>
            </a:rPr>
            <a:t>Education</a:t>
          </a:r>
          <a:endParaRPr lang="en-US" sz="4200" kern="1200" dirty="0">
            <a:latin typeface="Times New Roman" panose="02020603050405020304" pitchFamily="18" charset="0"/>
            <a:cs typeface="Times New Roman" panose="02020603050405020304" pitchFamily="18" charset="0"/>
          </a:endParaRPr>
        </a:p>
      </dsp:txBody>
      <dsp:txXfrm rot="-5400000">
        <a:off x="4297143" y="1316155"/>
        <a:ext cx="2865207" cy="1736489"/>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AC5F7D-5621-4A06-9BD0-FB9C3C37CCE1}" type="datetimeFigureOut">
              <a:rPr lang="en-US" smtClean="0"/>
              <a:t>10/28/2015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D53E8A-057C-4D57-9B6C-93682319B356}" type="slidenum">
              <a:rPr lang="en-US" smtClean="0"/>
              <a:t>‹#›</a:t>
            </a:fld>
            <a:endParaRPr lang="en-US"/>
          </a:p>
        </p:txBody>
      </p:sp>
    </p:spTree>
    <p:extLst>
      <p:ext uri="{BB962C8B-B14F-4D97-AF65-F5344CB8AC3E}">
        <p14:creationId xmlns:p14="http://schemas.microsoft.com/office/powerpoint/2010/main" val="2363804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1</a:t>
            </a:fld>
            <a:endParaRPr lang="en-US"/>
          </a:p>
        </p:txBody>
      </p:sp>
    </p:spTree>
    <p:extLst>
      <p:ext uri="{BB962C8B-B14F-4D97-AF65-F5344CB8AC3E}">
        <p14:creationId xmlns:p14="http://schemas.microsoft.com/office/powerpoint/2010/main" val="2599702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Susie</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10</a:t>
            </a:fld>
            <a:endParaRPr lang="en-US"/>
          </a:p>
        </p:txBody>
      </p:sp>
    </p:spTree>
    <p:extLst>
      <p:ext uri="{BB962C8B-B14F-4D97-AF65-F5344CB8AC3E}">
        <p14:creationId xmlns:p14="http://schemas.microsoft.com/office/powerpoint/2010/main" val="3947475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Susie</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13</a:t>
            </a:fld>
            <a:endParaRPr lang="en-US"/>
          </a:p>
        </p:txBody>
      </p:sp>
    </p:spTree>
    <p:extLst>
      <p:ext uri="{BB962C8B-B14F-4D97-AF65-F5344CB8AC3E}">
        <p14:creationId xmlns:p14="http://schemas.microsoft.com/office/powerpoint/2010/main" val="923679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14</a:t>
            </a:fld>
            <a:endParaRPr lang="en-US"/>
          </a:p>
        </p:txBody>
      </p:sp>
    </p:spTree>
    <p:extLst>
      <p:ext uri="{BB962C8B-B14F-4D97-AF65-F5344CB8AC3E}">
        <p14:creationId xmlns:p14="http://schemas.microsoft.com/office/powerpoint/2010/main" val="2164168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15</a:t>
            </a:fld>
            <a:endParaRPr lang="en-US"/>
          </a:p>
        </p:txBody>
      </p:sp>
    </p:spTree>
    <p:extLst>
      <p:ext uri="{BB962C8B-B14F-4D97-AF65-F5344CB8AC3E}">
        <p14:creationId xmlns:p14="http://schemas.microsoft.com/office/powerpoint/2010/main" val="569381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Susie</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16</a:t>
            </a:fld>
            <a:endParaRPr lang="en-US"/>
          </a:p>
        </p:txBody>
      </p:sp>
    </p:spTree>
    <p:extLst>
      <p:ext uri="{BB962C8B-B14F-4D97-AF65-F5344CB8AC3E}">
        <p14:creationId xmlns:p14="http://schemas.microsoft.com/office/powerpoint/2010/main" val="2173011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17</a:t>
            </a:fld>
            <a:endParaRPr lang="en-US"/>
          </a:p>
        </p:txBody>
      </p:sp>
    </p:spTree>
    <p:extLst>
      <p:ext uri="{BB962C8B-B14F-4D97-AF65-F5344CB8AC3E}">
        <p14:creationId xmlns:p14="http://schemas.microsoft.com/office/powerpoint/2010/main" val="589337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 and Susie</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18</a:t>
            </a:fld>
            <a:endParaRPr lang="en-US"/>
          </a:p>
        </p:txBody>
      </p:sp>
    </p:spTree>
    <p:extLst>
      <p:ext uri="{BB962C8B-B14F-4D97-AF65-F5344CB8AC3E}">
        <p14:creationId xmlns:p14="http://schemas.microsoft.com/office/powerpoint/2010/main" val="66880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2</a:t>
            </a:fld>
            <a:endParaRPr lang="en-US"/>
          </a:p>
        </p:txBody>
      </p:sp>
    </p:spTree>
    <p:extLst>
      <p:ext uri="{BB962C8B-B14F-4D97-AF65-F5344CB8AC3E}">
        <p14:creationId xmlns:p14="http://schemas.microsoft.com/office/powerpoint/2010/main" val="2430735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3</a:t>
            </a:fld>
            <a:endParaRPr lang="en-US"/>
          </a:p>
        </p:txBody>
      </p:sp>
    </p:spTree>
    <p:extLst>
      <p:ext uri="{BB962C8B-B14F-4D97-AF65-F5344CB8AC3E}">
        <p14:creationId xmlns:p14="http://schemas.microsoft.com/office/powerpoint/2010/main" val="1611630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4</a:t>
            </a:fld>
            <a:endParaRPr lang="en-US"/>
          </a:p>
        </p:txBody>
      </p:sp>
    </p:spTree>
    <p:extLst>
      <p:ext uri="{BB962C8B-B14F-4D97-AF65-F5344CB8AC3E}">
        <p14:creationId xmlns:p14="http://schemas.microsoft.com/office/powerpoint/2010/main" val="3851780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5</a:t>
            </a:fld>
            <a:endParaRPr lang="en-US"/>
          </a:p>
        </p:txBody>
      </p:sp>
    </p:spTree>
    <p:extLst>
      <p:ext uri="{BB962C8B-B14F-4D97-AF65-F5344CB8AC3E}">
        <p14:creationId xmlns:p14="http://schemas.microsoft.com/office/powerpoint/2010/main" val="1030931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Abby</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6</a:t>
            </a:fld>
            <a:endParaRPr lang="en-US"/>
          </a:p>
        </p:txBody>
      </p:sp>
    </p:spTree>
    <p:extLst>
      <p:ext uri="{BB962C8B-B14F-4D97-AF65-F5344CB8AC3E}">
        <p14:creationId xmlns:p14="http://schemas.microsoft.com/office/powerpoint/2010/main" val="3463650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Susie</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7</a:t>
            </a:fld>
            <a:endParaRPr lang="en-US"/>
          </a:p>
        </p:txBody>
      </p:sp>
    </p:spTree>
    <p:extLst>
      <p:ext uri="{BB962C8B-B14F-4D97-AF65-F5344CB8AC3E}">
        <p14:creationId xmlns:p14="http://schemas.microsoft.com/office/powerpoint/2010/main" val="3337618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Susie</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8</a:t>
            </a:fld>
            <a:endParaRPr lang="en-US"/>
          </a:p>
        </p:txBody>
      </p:sp>
    </p:spTree>
    <p:extLst>
      <p:ext uri="{BB962C8B-B14F-4D97-AF65-F5344CB8AC3E}">
        <p14:creationId xmlns:p14="http://schemas.microsoft.com/office/powerpoint/2010/main" val="3151015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Susie</a:t>
            </a:r>
            <a:endParaRPr lang="en-US" dirty="0"/>
          </a:p>
        </p:txBody>
      </p:sp>
      <p:sp>
        <p:nvSpPr>
          <p:cNvPr id="4" name="Slide Number Placeholder 3"/>
          <p:cNvSpPr>
            <a:spLocks noGrp="1"/>
          </p:cNvSpPr>
          <p:nvPr>
            <p:ph type="sldNum" sz="quarter" idx="10"/>
          </p:nvPr>
        </p:nvSpPr>
        <p:spPr/>
        <p:txBody>
          <a:bodyPr/>
          <a:lstStyle/>
          <a:p>
            <a:fld id="{ADD53E8A-057C-4D57-9B6C-93682319B356}" type="slidenum">
              <a:rPr lang="en-US" smtClean="0"/>
              <a:t>9</a:t>
            </a:fld>
            <a:endParaRPr lang="en-US"/>
          </a:p>
        </p:txBody>
      </p:sp>
    </p:spTree>
    <p:extLst>
      <p:ext uri="{BB962C8B-B14F-4D97-AF65-F5344CB8AC3E}">
        <p14:creationId xmlns:p14="http://schemas.microsoft.com/office/powerpoint/2010/main" val="3323705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3CDB94-46BB-4C76-B244-A952904AF049}" type="datetimeFigureOut">
              <a:rPr lang="en-US" smtClean="0"/>
              <a:t>10/28/2015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771522C-816F-4899-9BBC-3EACD04406A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CDB94-46BB-4C76-B244-A952904AF049}"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1522C-816F-4899-9BBC-3EACD04406A2}" type="slidenum">
              <a:rPr lang="en-US" smtClean="0"/>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CDB94-46BB-4C76-B244-A952904AF049}"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1522C-816F-4899-9BBC-3EACD04406A2}" type="slidenum">
              <a:rPr lang="en-US" smtClean="0"/>
              <a:t>‹#›</a:t>
            </a:fld>
            <a:endParaRPr lang="en-US"/>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1248766"/>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5733435"/>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2341696"/>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9552676"/>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523373"/>
      </p:ext>
    </p:extLst>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2512060"/>
      </p:ext>
    </p:extLst>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5116136"/>
      </p:ext>
    </p:extLst>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3170737"/>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3CDB94-46BB-4C76-B244-A952904AF049}"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1522C-816F-4899-9BBC-3EACD04406A2}" type="slidenum">
              <a:rPr lang="en-US" smtClean="0"/>
              <a:t>‹#›</a:t>
            </a:fld>
            <a:endParaRPr lang="en-US"/>
          </a:p>
        </p:txBody>
      </p:sp>
    </p:spTree>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7121047"/>
      </p:ext>
    </p:extLst>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9027481"/>
      </p:ext>
    </p:extLst>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7703193"/>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CDB94-46BB-4C76-B244-A952904AF049}"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1522C-816F-4899-9BBC-3EACD04406A2}" type="slidenum">
              <a:rPr lang="en-US" smtClean="0"/>
              <a:t>‹#›</a:t>
            </a:fld>
            <a:endParaRPr lang="en-US"/>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3CDB94-46BB-4C76-B244-A952904AF049}"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1522C-816F-4899-9BBC-3EACD04406A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3CDB94-46BB-4C76-B244-A952904AF049}" type="datetimeFigureOut">
              <a:rPr lang="en-US" smtClean="0"/>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1522C-816F-4899-9BBC-3EACD04406A2}" type="slidenum">
              <a:rPr lang="en-US" smtClean="0"/>
              <a:t>‹#›</a:t>
            </a:fld>
            <a:endParaRPr 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CDB94-46BB-4C76-B244-A952904AF049}"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1522C-816F-4899-9BBC-3EACD04406A2}" type="slidenum">
              <a:rPr lang="en-US" smtClean="0"/>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CDB94-46BB-4C76-B244-A952904AF049}" type="datetimeFigureOut">
              <a:rPr lang="en-US" smtClean="0"/>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1522C-816F-4899-9BBC-3EACD04406A2}" type="slidenum">
              <a:rPr lang="en-US" smtClean="0"/>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3CDB94-46BB-4C76-B244-A952904AF049}" type="datetimeFigureOut">
              <a:rPr lang="en-US" smtClean="0"/>
              <a:t>10/28/2015</a:t>
            </a:fld>
            <a:endParaRPr lang="en-US"/>
          </a:p>
        </p:txBody>
      </p:sp>
      <p:sp>
        <p:nvSpPr>
          <p:cNvPr id="7" name="Slide Number Placeholder 6"/>
          <p:cNvSpPr>
            <a:spLocks noGrp="1"/>
          </p:cNvSpPr>
          <p:nvPr>
            <p:ph type="sldNum" sz="quarter" idx="12"/>
          </p:nvPr>
        </p:nvSpPr>
        <p:spPr/>
        <p:txBody>
          <a:bodyPr/>
          <a:lstStyle/>
          <a:p>
            <a:fld id="{B771522C-816F-4899-9BBC-3EACD04406A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CDB94-46BB-4C76-B244-A952904AF049}" type="datetimeFigureOut">
              <a:rPr lang="en-US" smtClean="0"/>
              <a:t>10/28/2015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771522C-816F-4899-9BBC-3EACD04406A2}" type="slidenum">
              <a:rPr lang="en-US" smtClean="0"/>
              <a:t>‹#›</a:t>
            </a:fld>
            <a:endParaRPr 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3CDB94-46BB-4C76-B244-A952904AF049}" type="datetimeFigureOut">
              <a:rPr lang="en-US" smtClean="0"/>
              <a:t>10/28/2015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771522C-816F-4899-9BBC-3EACD04406A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A38EC-0FAB-478A-A162-5D0F7B691D1E}" type="datetimeFigureOut">
              <a:rPr lang="en-US" smtClean="0">
                <a:solidFill>
                  <a:prstClr val="black">
                    <a:tint val="75000"/>
                  </a:prstClr>
                </a:solidFill>
              </a:rPr>
              <a:pPr/>
              <a:t>10/28/2015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E8790-2036-42C9-A764-80C04F071E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38535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rdanab@tcaps.net" TargetMode="External"/><Relationship Id="rId2" Type="http://schemas.openxmlformats.org/officeDocument/2006/relationships/hyperlink" Target="mailto:greenfelders@mi.gov" TargetMode="External"/><Relationship Id="rId1" Type="http://schemas.openxmlformats.org/officeDocument/2006/relationships/slideLayout" Target="../slideLayouts/slideLayout2.xml"/><Relationship Id="rId4" Type="http://schemas.openxmlformats.org/officeDocument/2006/relationships/hyperlink" Target="http://www.isbe.state.il.us/homeles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8" y="1524000"/>
            <a:ext cx="6096000" cy="1417598"/>
          </a:xfrm>
        </p:spPr>
        <p:txBody>
          <a:bodyPr>
            <a:normAutofit fontScale="90000"/>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Intersection of Fostering Connections</a:t>
            </a:r>
            <a:br>
              <a:rPr lang="en-US" sz="3200" dirty="0" smtClean="0">
                <a:solidFill>
                  <a:schemeClr val="tx1"/>
                </a:solidFill>
                <a:latin typeface="Times New Roman" panose="02020603050405020304" pitchFamily="18" charset="0"/>
                <a:cs typeface="Times New Roman" panose="02020603050405020304" pitchFamily="18" charset="0"/>
              </a:rPr>
            </a:br>
            <a:r>
              <a:rPr lang="en-US" sz="3200" dirty="0" smtClean="0">
                <a:solidFill>
                  <a:schemeClr val="tx1"/>
                </a:solidFill>
                <a:latin typeface="Times New Roman" panose="02020603050405020304" pitchFamily="18" charset="0"/>
                <a:cs typeface="Times New Roman" panose="02020603050405020304" pitchFamily="18" charset="0"/>
              </a:rPr>
              <a:t>and </a:t>
            </a:r>
            <a:br>
              <a:rPr lang="en-US" sz="3200" dirty="0" smtClean="0">
                <a:solidFill>
                  <a:schemeClr val="tx1"/>
                </a:solidFill>
                <a:latin typeface="Times New Roman" panose="02020603050405020304" pitchFamily="18" charset="0"/>
                <a:cs typeface="Times New Roman" panose="02020603050405020304" pitchFamily="18" charset="0"/>
              </a:rPr>
            </a:br>
            <a:r>
              <a:rPr lang="en-US" sz="3200" dirty="0" smtClean="0">
                <a:solidFill>
                  <a:schemeClr val="tx1"/>
                </a:solidFill>
                <a:latin typeface="Times New Roman" panose="02020603050405020304" pitchFamily="18" charset="0"/>
                <a:cs typeface="Times New Roman" panose="02020603050405020304" pitchFamily="18" charset="0"/>
              </a:rPr>
              <a:t>McKinney-Vento</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724400" y="3733800"/>
            <a:ext cx="3309803" cy="1260629"/>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What is the connection?</a:t>
            </a:r>
          </a:p>
          <a:p>
            <a:pPr algn="ctr"/>
            <a:r>
              <a:rPr lang="en-US" sz="2400" b="1" dirty="0" smtClean="0">
                <a:latin typeface="Times New Roman" panose="02020603050405020304" pitchFamily="18" charset="0"/>
                <a:cs typeface="Times New Roman" panose="02020603050405020304" pitchFamily="18" charset="0"/>
              </a:rPr>
              <a:t>How do we connect?</a:t>
            </a:r>
            <a:endParaRPr lang="en-US" sz="2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 y="4724400"/>
            <a:ext cx="4724401" cy="2031325"/>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Susie </a:t>
            </a:r>
            <a:r>
              <a:rPr lang="en-US" b="1" dirty="0" err="1" smtClean="0">
                <a:latin typeface="Times New Roman" panose="02020603050405020304" pitchFamily="18" charset="0"/>
                <a:cs typeface="Times New Roman" panose="02020603050405020304" pitchFamily="18" charset="0"/>
              </a:rPr>
              <a:t>Greenfelder</a:t>
            </a:r>
            <a:r>
              <a:rPr lang="en-US" b="1" dirty="0" smtClean="0">
                <a:latin typeface="Times New Roman" panose="02020603050405020304" pitchFamily="18" charset="0"/>
                <a:cs typeface="Times New Roman" panose="02020603050405020304" pitchFamily="18" charset="0"/>
              </a:rPr>
              <a:t>,  Education Planner</a:t>
            </a:r>
          </a:p>
          <a:p>
            <a:pPr algn="ctr"/>
            <a:r>
              <a:rPr lang="en-US" b="1" dirty="0" smtClean="0">
                <a:latin typeface="Times New Roman" panose="02020603050405020304" pitchFamily="18" charset="0"/>
                <a:cs typeface="Times New Roman" panose="02020603050405020304" pitchFamily="18" charset="0"/>
              </a:rPr>
              <a:t>MI Department of Health and Human Services</a:t>
            </a:r>
          </a:p>
          <a:p>
            <a:pPr algn="ctr"/>
            <a:endParaRPr lang="en-US" b="1"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Abby Jordan, Regional Grant Coordinator and McKinney Vento Liaison </a:t>
            </a:r>
            <a:endParaRPr lang="en-US" b="1" dirty="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 Traverse City Area Public Schools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9648751"/>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a:latin typeface="Times New Roman" panose="02020603050405020304" pitchFamily="18" charset="0"/>
                <a:cs typeface="Times New Roman" panose="02020603050405020304" pitchFamily="18" charset="0"/>
              </a:rPr>
              <a:t>R</a:t>
            </a:r>
            <a:r>
              <a:rPr lang="en-US" sz="3100" b="1" dirty="0" smtClean="0">
                <a:latin typeface="Times New Roman" panose="02020603050405020304" pitchFamily="18" charset="0"/>
                <a:cs typeface="Times New Roman" panose="02020603050405020304" pitchFamily="18" charset="0"/>
              </a:rPr>
              <a:t>ole of Foster Parent/Relative Provider</a:t>
            </a:r>
            <a:r>
              <a:rPr lang="en-US" dirty="0" smtClean="0"/>
              <a:t/>
            </a:r>
            <a:br>
              <a:rPr lang="en-US" dirty="0" smtClean="0"/>
            </a:br>
            <a:endParaRPr lang="en-US" sz="27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4294967295"/>
          </p:nvPr>
        </p:nvSpPr>
        <p:spPr>
          <a:xfrm>
            <a:off x="381000" y="4876800"/>
            <a:ext cx="8229600" cy="1096963"/>
          </a:xfrm>
        </p:spPr>
        <p:txBody>
          <a:bodyPr>
            <a:normAutofit lnSpcReduction="10000"/>
          </a:bodyPr>
          <a:lstStyle/>
          <a:p>
            <a:r>
              <a:rPr lang="en-US" sz="2200" dirty="0" smtClean="0">
                <a:latin typeface="Times New Roman" panose="02020603050405020304" pitchFamily="18" charset="0"/>
                <a:cs typeface="Times New Roman" panose="02020603050405020304" pitchFamily="18" charset="0"/>
              </a:rPr>
              <a:t>Biological/Legal parent’s rights vary based on circumstances. It’s important to communicate with the foster worker of the student or the </a:t>
            </a:r>
            <a:r>
              <a:rPr lang="en-US" sz="2200" dirty="0">
                <a:latin typeface="Times New Roman" panose="02020603050405020304" pitchFamily="18" charset="0"/>
                <a:cs typeface="Times New Roman" panose="02020603050405020304" pitchFamily="18" charset="0"/>
              </a:rPr>
              <a:t>E</a:t>
            </a:r>
            <a:r>
              <a:rPr lang="en-US" sz="2200" dirty="0" smtClean="0">
                <a:latin typeface="Times New Roman" panose="02020603050405020304" pitchFamily="18" charset="0"/>
                <a:cs typeface="Times New Roman" panose="02020603050405020304" pitchFamily="18" charset="0"/>
              </a:rPr>
              <a:t>d. Planner to clarify. </a:t>
            </a:r>
            <a:endParaRPr lang="en-US" sz="22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4294967295"/>
          </p:nvPr>
        </p:nvSpPr>
        <p:spPr>
          <a:xfrm>
            <a:off x="838200" y="1981200"/>
            <a:ext cx="7772400" cy="2514600"/>
          </a:xfrm>
        </p:spPr>
        <p:txBody>
          <a:bodyPr>
            <a:normAutofit fontScale="85000" lnSpcReduction="10000"/>
          </a:bodyPr>
          <a:lstStyle/>
          <a:p>
            <a:pPr lvl="1">
              <a:lnSpc>
                <a:spcPct val="150000"/>
              </a:lnSpc>
            </a:pPr>
            <a:r>
              <a:rPr lang="en-US" sz="2400" dirty="0" smtClean="0">
                <a:solidFill>
                  <a:schemeClr val="tx1"/>
                </a:solidFill>
                <a:latin typeface="Times New Roman" panose="02020603050405020304" pitchFamily="18" charset="0"/>
                <a:cs typeface="Times New Roman" panose="02020603050405020304" pitchFamily="18" charset="0"/>
              </a:rPr>
              <a:t>Contracted </a:t>
            </a:r>
            <a:r>
              <a:rPr lang="en-US" sz="2400" dirty="0">
                <a:solidFill>
                  <a:schemeClr val="tx1"/>
                </a:solidFill>
                <a:latin typeface="Times New Roman" panose="02020603050405020304" pitchFamily="18" charset="0"/>
                <a:cs typeface="Times New Roman" panose="02020603050405020304" pitchFamily="18" charset="0"/>
              </a:rPr>
              <a:t>by </a:t>
            </a:r>
            <a:r>
              <a:rPr lang="en-US" sz="2400" dirty="0" smtClean="0">
                <a:solidFill>
                  <a:schemeClr val="tx1"/>
                </a:solidFill>
                <a:latin typeface="Times New Roman" panose="02020603050405020304" pitchFamily="18" charset="0"/>
                <a:cs typeface="Times New Roman" panose="02020603050405020304" pitchFamily="18" charset="0"/>
              </a:rPr>
              <a:t>DHHS </a:t>
            </a:r>
            <a:r>
              <a:rPr lang="en-US" sz="2400" dirty="0">
                <a:solidFill>
                  <a:schemeClr val="tx1"/>
                </a:solidFill>
                <a:latin typeface="Times New Roman" panose="02020603050405020304" pitchFamily="18" charset="0"/>
                <a:cs typeface="Times New Roman" panose="02020603050405020304" pitchFamily="18" charset="0"/>
              </a:rPr>
              <a:t>(are NOT guardians)</a:t>
            </a:r>
          </a:p>
          <a:p>
            <a:pPr lvl="1">
              <a:lnSpc>
                <a:spcPct val="150000"/>
              </a:lnSpc>
            </a:pPr>
            <a:r>
              <a:rPr lang="en-US" sz="2400" dirty="0">
                <a:solidFill>
                  <a:schemeClr val="tx1"/>
                </a:solidFill>
                <a:latin typeface="Times New Roman" panose="02020603050405020304" pitchFamily="18" charset="0"/>
                <a:cs typeface="Times New Roman" panose="02020603050405020304" pitchFamily="18" charset="0"/>
              </a:rPr>
              <a:t>Right to enroll (at direction of foster care agency)</a:t>
            </a:r>
          </a:p>
          <a:p>
            <a:pPr lvl="1">
              <a:lnSpc>
                <a:spcPct val="150000"/>
              </a:lnSpc>
            </a:pPr>
            <a:r>
              <a:rPr lang="en-US" sz="2400" dirty="0">
                <a:solidFill>
                  <a:schemeClr val="tx1"/>
                </a:solidFill>
                <a:latin typeface="Times New Roman" panose="02020603050405020304" pitchFamily="18" charset="0"/>
                <a:cs typeface="Times New Roman" panose="02020603050405020304" pitchFamily="18" charset="0"/>
              </a:rPr>
              <a:t>Right to talk with school and be involved in education</a:t>
            </a:r>
          </a:p>
          <a:p>
            <a:pPr lvl="1">
              <a:lnSpc>
                <a:spcPct val="150000"/>
              </a:lnSpc>
            </a:pPr>
            <a:r>
              <a:rPr lang="en-US" sz="2400" dirty="0">
                <a:solidFill>
                  <a:schemeClr val="tx1"/>
                </a:solidFill>
                <a:latin typeface="Times New Roman" panose="02020603050405020304" pitchFamily="18" charset="0"/>
                <a:cs typeface="Times New Roman" panose="02020603050405020304" pitchFamily="18" charset="0"/>
              </a:rPr>
              <a:t>Do not make education decisions regarding placement/IEP</a:t>
            </a:r>
          </a:p>
          <a:p>
            <a:pPr lvl="1">
              <a:lnSpc>
                <a:spcPct val="150000"/>
              </a:lnSpc>
            </a:pPr>
            <a:r>
              <a:rPr lang="en-US" sz="2400" dirty="0">
                <a:solidFill>
                  <a:schemeClr val="tx1"/>
                </a:solidFill>
                <a:latin typeface="Times New Roman" panose="02020603050405020304" pitchFamily="18" charset="0"/>
                <a:cs typeface="Times New Roman" panose="02020603050405020304" pitchFamily="18" charset="0"/>
              </a:rPr>
              <a:t>Can be surrogate in some cases if trained</a:t>
            </a:r>
          </a:p>
          <a:p>
            <a:endParaRPr lang="en-US" dirty="0"/>
          </a:p>
        </p:txBody>
      </p:sp>
    </p:spTree>
    <p:extLst>
      <p:ext uri="{BB962C8B-B14F-4D97-AF65-F5344CB8AC3E}">
        <p14:creationId xmlns:p14="http://schemas.microsoft.com/office/powerpoint/2010/main" val="126212010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Times New Roman" panose="02020603050405020304" pitchFamily="18" charset="0"/>
                <a:cs typeface="Times New Roman" panose="02020603050405020304" pitchFamily="18" charset="0"/>
              </a:rPr>
              <a:t>Surrogate Parent </a:t>
            </a:r>
            <a:br>
              <a:rPr lang="en-US" b="1" dirty="0" smtClean="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State Law and DHS Policy</a:t>
            </a:r>
            <a:endParaRPr lang="en-US" sz="27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042416" y="2313432"/>
            <a:ext cx="3419856" cy="4011168"/>
          </a:xfrm>
        </p:spPr>
        <p:txBody>
          <a:bodyPr>
            <a:normAutofit fontScale="25000" lnSpcReduction="20000"/>
          </a:bodyPr>
          <a:lstStyle/>
          <a:p>
            <a:pPr marL="68580" indent="0" algn="ctr">
              <a:buNone/>
            </a:pPr>
            <a:r>
              <a:rPr lang="en-US" sz="6400" b="1" dirty="0">
                <a:latin typeface="Times New Roman" panose="02020603050405020304" pitchFamily="18" charset="0"/>
                <a:cs typeface="Times New Roman" panose="02020603050405020304" pitchFamily="18" charset="0"/>
              </a:rPr>
              <a:t>State Law (34 CFR 300.30 and 300.519</a:t>
            </a:r>
            <a:r>
              <a:rPr lang="en-US" sz="6400" b="1" dirty="0" smtClean="0">
                <a:latin typeface="Times New Roman" panose="02020603050405020304" pitchFamily="18" charset="0"/>
                <a:cs typeface="Times New Roman" panose="02020603050405020304" pitchFamily="18" charset="0"/>
              </a:rPr>
              <a:t>):</a:t>
            </a:r>
          </a:p>
          <a:p>
            <a:pPr marL="68580" indent="0" algn="ctr">
              <a:buNone/>
            </a:pPr>
            <a:endParaRPr lang="en-US" b="1" dirty="0">
              <a:latin typeface="Times New Roman" panose="02020603050405020304" pitchFamily="18" charset="0"/>
              <a:cs typeface="Times New Roman" panose="02020603050405020304" pitchFamily="18" charset="0"/>
            </a:endParaRPr>
          </a:p>
          <a:p>
            <a:pPr lvl="0">
              <a:lnSpc>
                <a:spcPct val="120000"/>
              </a:lnSpc>
            </a:pPr>
            <a:r>
              <a:rPr lang="en-US" sz="5600" b="1" dirty="0">
                <a:latin typeface="Times New Roman" panose="02020603050405020304" pitchFamily="18" charset="0"/>
                <a:cs typeface="Times New Roman" panose="02020603050405020304" pitchFamily="18" charset="0"/>
              </a:rPr>
              <a:t>A parent is a biological or adopted parent, guardian, person acting as parents (such as relative caregiver) or a surrogate parent appointed by the school (ISD). </a:t>
            </a:r>
            <a:endParaRPr lang="en-US" sz="5600" b="1" dirty="0" smtClean="0">
              <a:latin typeface="Times New Roman" panose="02020603050405020304" pitchFamily="18" charset="0"/>
              <a:cs typeface="Times New Roman" panose="02020603050405020304" pitchFamily="18" charset="0"/>
            </a:endParaRPr>
          </a:p>
          <a:p>
            <a:pPr marL="68580" lvl="0" indent="0">
              <a:lnSpc>
                <a:spcPct val="120000"/>
              </a:lnSpc>
              <a:buNone/>
            </a:pPr>
            <a:endParaRPr lang="en-US" sz="5600" b="1" dirty="0">
              <a:latin typeface="Times New Roman" panose="02020603050405020304" pitchFamily="18" charset="0"/>
              <a:cs typeface="Times New Roman" panose="02020603050405020304" pitchFamily="18" charset="0"/>
            </a:endParaRPr>
          </a:p>
          <a:p>
            <a:pPr lvl="0">
              <a:lnSpc>
                <a:spcPct val="120000"/>
              </a:lnSpc>
            </a:pPr>
            <a:r>
              <a:rPr lang="en-US" sz="5600" b="1" dirty="0">
                <a:latin typeface="Times New Roman" panose="02020603050405020304" pitchFamily="18" charset="0"/>
                <a:cs typeface="Times New Roman" panose="02020603050405020304" pitchFamily="18" charset="0"/>
              </a:rPr>
              <a:t>When in foster care, the biological parent is presumed to have authority unless the court has assigned someone else. 34 CFR 300.519</a:t>
            </a:r>
            <a:r>
              <a:rPr lang="en-US" sz="5600" b="1" dirty="0" smtClean="0">
                <a:latin typeface="Times New Roman" panose="02020603050405020304" pitchFamily="18" charset="0"/>
                <a:cs typeface="Times New Roman" panose="02020603050405020304" pitchFamily="18" charset="0"/>
              </a:rPr>
              <a:t>.</a:t>
            </a:r>
          </a:p>
          <a:p>
            <a:pPr marL="68580" lvl="0" indent="0">
              <a:lnSpc>
                <a:spcPct val="120000"/>
              </a:lnSpc>
              <a:buNone/>
            </a:pPr>
            <a:endParaRPr lang="en-US" sz="5600" b="1" dirty="0">
              <a:latin typeface="Times New Roman" panose="02020603050405020304" pitchFamily="18" charset="0"/>
              <a:cs typeface="Times New Roman" panose="02020603050405020304" pitchFamily="18" charset="0"/>
            </a:endParaRPr>
          </a:p>
          <a:p>
            <a:pPr>
              <a:lnSpc>
                <a:spcPct val="120000"/>
              </a:lnSpc>
            </a:pPr>
            <a:r>
              <a:rPr lang="en-US" sz="5600" b="1" dirty="0">
                <a:latin typeface="Times New Roman" panose="02020603050405020304" pitchFamily="18" charset="0"/>
                <a:cs typeface="Times New Roman" panose="02020603050405020304" pitchFamily="18" charset="0"/>
              </a:rPr>
              <a:t>Public agency case managers or service providers cannot serve as surrogate parents and only private agency providers if ordered by the court.</a:t>
            </a:r>
          </a:p>
        </p:txBody>
      </p:sp>
      <p:sp>
        <p:nvSpPr>
          <p:cNvPr id="4" name="Content Placeholder 3"/>
          <p:cNvSpPr>
            <a:spLocks noGrp="1"/>
          </p:cNvSpPr>
          <p:nvPr>
            <p:ph sz="quarter" idx="14"/>
          </p:nvPr>
        </p:nvSpPr>
        <p:spPr>
          <a:xfrm>
            <a:off x="4645152" y="2313431"/>
            <a:ext cx="3419856" cy="3477770"/>
          </a:xfrm>
        </p:spPr>
        <p:txBody>
          <a:bodyPr>
            <a:noAutofit/>
          </a:bodyPr>
          <a:lstStyle/>
          <a:p>
            <a:pPr marL="68580" indent="0" algn="ctr">
              <a:buNone/>
            </a:pPr>
            <a:r>
              <a:rPr lang="en-US" sz="1600" b="1" dirty="0">
                <a:latin typeface="Times New Roman" panose="02020603050405020304" pitchFamily="18" charset="0"/>
                <a:cs typeface="Times New Roman" panose="02020603050405020304" pitchFamily="18" charset="0"/>
              </a:rPr>
              <a:t>DHS Policy: (FOM 723)</a:t>
            </a:r>
          </a:p>
          <a:p>
            <a:pPr lvl="0"/>
            <a:r>
              <a:rPr lang="en-US" sz="1400" b="1" dirty="0">
                <a:latin typeface="Times New Roman" panose="02020603050405020304" pitchFamily="18" charset="0"/>
                <a:cs typeface="Times New Roman" panose="02020603050405020304" pitchFamily="18" charset="0"/>
              </a:rPr>
              <a:t>The surrogate parent must have received general overview training on the developmental needs, service options, and the legal rights of children eligible for Part C</a:t>
            </a:r>
            <a:r>
              <a:rPr lang="en-US" sz="1400" b="1" dirty="0" smtClean="0">
                <a:latin typeface="Times New Roman" panose="02020603050405020304" pitchFamily="18" charset="0"/>
                <a:cs typeface="Times New Roman" panose="02020603050405020304" pitchFamily="18" charset="0"/>
              </a:rPr>
              <a:t>.</a:t>
            </a:r>
          </a:p>
          <a:p>
            <a:pPr marL="68580" lvl="0" indent="0">
              <a:buNone/>
            </a:pPr>
            <a:endParaRPr lang="en-US" sz="1400" b="1" dirty="0">
              <a:latin typeface="Times New Roman" panose="02020603050405020304" pitchFamily="18" charset="0"/>
              <a:cs typeface="Times New Roman" panose="02020603050405020304" pitchFamily="18" charset="0"/>
            </a:endParaRPr>
          </a:p>
          <a:p>
            <a:pPr lvl="0"/>
            <a:r>
              <a:rPr lang="en-US" sz="1400" b="1" dirty="0">
                <a:latin typeface="Times New Roman" panose="02020603050405020304" pitchFamily="18" charset="0"/>
                <a:cs typeface="Times New Roman" panose="02020603050405020304" pitchFamily="18" charset="0"/>
              </a:rPr>
              <a:t>The surrogate parent may not be employed by an agency that is involved in providing early intervention/special education services to and/or general care for the child. As an employee, the caseworker cannot be appointed as the surrogate parent for the child. </a:t>
            </a:r>
          </a:p>
          <a:p>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383397"/>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Appointing a Surrogate under McKinney-Vento</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066800" y="2133600"/>
            <a:ext cx="7034784" cy="4419600"/>
          </a:xfrm>
        </p:spPr>
        <p:txBody>
          <a:bodyPr>
            <a:noAutofit/>
          </a:bodyPr>
          <a:lstStyle/>
          <a:p>
            <a:r>
              <a:rPr lang="en-US" sz="1600" b="1" dirty="0">
                <a:latin typeface="Times New Roman" panose="02020603050405020304" pitchFamily="18" charset="0"/>
                <a:cs typeface="Times New Roman" panose="02020603050405020304" pitchFamily="18" charset="0"/>
              </a:rPr>
              <a:t>A state ward will have a surrogate appointed by the local agency having court assigned responsibility</a:t>
            </a:r>
            <a:r>
              <a:rPr lang="en-US" sz="1600" dirty="0">
                <a:latin typeface="Times New Roman" panose="02020603050405020304" pitchFamily="18" charset="0"/>
                <a:cs typeface="Times New Roman" panose="02020603050405020304" pitchFamily="18" charset="0"/>
              </a:rPr>
              <a:t> for the child's general care and welfare as required under Part C and Part B of the Individuals with Disabilities Education Act (IDEA). This agency is the Department of Human Services for all children committed under Act 220, P.A. of 1935 and Act 296 P.A. of 1973. A surrogate parent may alternatively be appointed by the court. </a:t>
            </a:r>
          </a:p>
          <a:p>
            <a:r>
              <a:rPr lang="en-US" sz="1600" b="1" dirty="0">
                <a:latin typeface="Times New Roman" panose="02020603050405020304" pitchFamily="18" charset="0"/>
                <a:cs typeface="Times New Roman" panose="02020603050405020304" pitchFamily="18" charset="0"/>
              </a:rPr>
              <a:t>For children that meet the definition of a homeless youth under the McKinney-Vento Homeless Assistance Act, the local education agency shall appoint a surrogate in accordance with the law. </a:t>
            </a:r>
          </a:p>
          <a:p>
            <a:r>
              <a:rPr lang="en-US" sz="1600" dirty="0">
                <a:latin typeface="Times New Roman" panose="02020603050405020304" pitchFamily="18" charset="0"/>
                <a:cs typeface="Times New Roman" panose="02020603050405020304" pitchFamily="18" charset="0"/>
              </a:rPr>
              <a:t>Reasonable efforts must be made to assign a surrogate not more than 30 days after there is a determination by the supervising agency that the child needs a surrogate parent. </a:t>
            </a:r>
          </a:p>
          <a:p>
            <a:r>
              <a:rPr lang="en-US" sz="1600" dirty="0">
                <a:latin typeface="Times New Roman" panose="02020603050405020304" pitchFamily="18" charset="0"/>
                <a:cs typeface="Times New Roman" panose="02020603050405020304" pitchFamily="18" charset="0"/>
              </a:rPr>
              <a:t>In selecting the surrogate parent the local DHS will accord </a:t>
            </a:r>
            <a:r>
              <a:rPr lang="en-US" sz="1600" dirty="0" smtClean="0">
                <a:latin typeface="Times New Roman" panose="02020603050405020304" pitchFamily="18" charset="0"/>
                <a:cs typeface="Times New Roman" panose="02020603050405020304" pitchFamily="18" charset="0"/>
              </a:rPr>
              <a:t>preference </a:t>
            </a:r>
            <a:r>
              <a:rPr lang="en-US" sz="1600" dirty="0">
                <a:latin typeface="Times New Roman" panose="02020603050405020304" pitchFamily="18" charset="0"/>
                <a:cs typeface="Times New Roman" panose="02020603050405020304" pitchFamily="18" charset="0"/>
              </a:rPr>
              <a:t>to a person who knows and understands the child and family's cultural, religious, and linguistic background. Surrogate </a:t>
            </a:r>
            <a:r>
              <a:rPr lang="en-US" sz="1600" dirty="0" smtClean="0">
                <a:latin typeface="Times New Roman" panose="02020603050405020304" pitchFamily="18" charset="0"/>
                <a:cs typeface="Times New Roman" panose="02020603050405020304" pitchFamily="18" charset="0"/>
              </a:rPr>
              <a:t>appointments </a:t>
            </a:r>
            <a:r>
              <a:rPr lang="en-US" sz="1600" dirty="0">
                <a:latin typeface="Times New Roman" panose="02020603050405020304" pitchFamily="18" charset="0"/>
                <a:cs typeface="Times New Roman" panose="02020603050405020304" pitchFamily="18" charset="0"/>
              </a:rPr>
              <a:t>will last until the surrogate resigns, the appointment is </a:t>
            </a:r>
            <a:r>
              <a:rPr lang="en-US" sz="1600" dirty="0" smtClean="0">
                <a:latin typeface="Times New Roman" panose="02020603050405020304" pitchFamily="18" charset="0"/>
                <a:cs typeface="Times New Roman" panose="02020603050405020304" pitchFamily="18" charset="0"/>
              </a:rPr>
              <a:t>terminated </a:t>
            </a:r>
            <a:r>
              <a:rPr lang="en-US" sz="1600" dirty="0">
                <a:latin typeface="Times New Roman" panose="02020603050405020304" pitchFamily="18" charset="0"/>
                <a:cs typeface="Times New Roman" panose="02020603050405020304" pitchFamily="18" charset="0"/>
              </a:rPr>
              <a:t>by the local DHS or the child is no longer eligible for services under Part C or Part B of IDEA. </a:t>
            </a:r>
          </a:p>
        </p:txBody>
      </p:sp>
    </p:spTree>
    <p:extLst>
      <p:ext uri="{BB962C8B-B14F-4D97-AF65-F5344CB8AC3E}">
        <p14:creationId xmlns:p14="http://schemas.microsoft.com/office/powerpoint/2010/main" val="2490525921"/>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Role of Education Planner</a:t>
            </a:r>
            <a:r>
              <a:rPr lang="en-US" dirty="0" smtClean="0"/>
              <a:t/>
            </a:r>
            <a:br>
              <a:rPr lang="en-US" dirty="0" smtClean="0"/>
            </a:br>
            <a:endParaRPr lang="en-US" dirty="0"/>
          </a:p>
        </p:txBody>
      </p:sp>
      <p:sp>
        <p:nvSpPr>
          <p:cNvPr id="3" name="Content Placeholder 2"/>
          <p:cNvSpPr>
            <a:spLocks noGrp="1"/>
          </p:cNvSpPr>
          <p:nvPr>
            <p:ph idx="1"/>
          </p:nvPr>
        </p:nvSpPr>
        <p:spPr>
          <a:xfrm>
            <a:off x="1043492" y="1752600"/>
            <a:ext cx="6777317" cy="4495800"/>
          </a:xfrm>
        </p:spPr>
        <p:txBody>
          <a:bodyPr>
            <a:normAutofit fontScale="92500"/>
          </a:bodyPr>
          <a:lstStyle/>
          <a:p>
            <a:r>
              <a:rPr lang="en-US" dirty="0" smtClean="0">
                <a:latin typeface="Times New Roman" panose="02020603050405020304" pitchFamily="18" charset="0"/>
                <a:cs typeface="Times New Roman" panose="02020603050405020304" pitchFamily="18" charset="0"/>
              </a:rPr>
              <a:t>Receives referrals </a:t>
            </a:r>
            <a:r>
              <a:rPr lang="en-US" dirty="0">
                <a:latin typeface="Times New Roman" panose="02020603050405020304" pitchFamily="18" charset="0"/>
                <a:cs typeface="Times New Roman" panose="02020603050405020304" pitchFamily="18" charset="0"/>
              </a:rPr>
              <a:t>from </a:t>
            </a:r>
            <a:r>
              <a:rPr lang="en-US" dirty="0" smtClean="0">
                <a:latin typeface="Times New Roman" panose="02020603050405020304" pitchFamily="18" charset="0"/>
                <a:cs typeface="Times New Roman" panose="02020603050405020304" pitchFamily="18" charset="0"/>
              </a:rPr>
              <a:t>DHHS </a:t>
            </a:r>
            <a:r>
              <a:rPr lang="en-US" dirty="0">
                <a:latin typeface="Times New Roman" panose="02020603050405020304" pitchFamily="18" charset="0"/>
                <a:cs typeface="Times New Roman" panose="02020603050405020304" pitchFamily="18" charset="0"/>
              </a:rPr>
              <a:t>or private </a:t>
            </a:r>
            <a:r>
              <a:rPr lang="en-US" dirty="0" smtClean="0">
                <a:latin typeface="Times New Roman" panose="02020603050405020304" pitchFamily="18" charset="0"/>
                <a:cs typeface="Times New Roman" panose="02020603050405020304" pitchFamily="18" charset="0"/>
              </a:rPr>
              <a:t>agencies in order to work directly with youth age 14 and older.</a:t>
            </a:r>
          </a:p>
          <a:p>
            <a:r>
              <a:rPr lang="en-US" dirty="0" smtClean="0">
                <a:latin typeface="Times New Roman" panose="02020603050405020304" pitchFamily="18" charset="0"/>
                <a:cs typeface="Times New Roman" panose="02020603050405020304" pitchFamily="18" charset="0"/>
              </a:rPr>
              <a:t>Consults with child welfare workers for children and youth in foster care of all ages. </a:t>
            </a:r>
          </a:p>
          <a:p>
            <a:r>
              <a:rPr lang="en-US" dirty="0" smtClean="0">
                <a:latin typeface="Times New Roman" panose="02020603050405020304" pitchFamily="18" charset="0"/>
                <a:cs typeface="Times New Roman" panose="02020603050405020304" pitchFamily="18" charset="0"/>
              </a:rPr>
              <a:t>DHS liaison to schools regarding foster youth of any age.</a:t>
            </a:r>
          </a:p>
          <a:p>
            <a:r>
              <a:rPr lang="en-US" dirty="0" smtClean="0">
                <a:latin typeface="Times New Roman" panose="02020603050405020304" pitchFamily="18" charset="0"/>
                <a:cs typeface="Times New Roman" panose="02020603050405020304" pitchFamily="18" charset="0"/>
              </a:rPr>
              <a:t>Assists foster care workers and supervisors regarding any education issues. </a:t>
            </a:r>
          </a:p>
          <a:p>
            <a:r>
              <a:rPr lang="en-US" dirty="0" smtClean="0">
                <a:latin typeface="Times New Roman" panose="02020603050405020304" pitchFamily="18" charset="0"/>
                <a:cs typeface="Times New Roman" panose="02020603050405020304" pitchFamily="18" charset="0"/>
              </a:rPr>
              <a:t>Train child welfare staff in education law and policy.</a:t>
            </a:r>
          </a:p>
          <a:p>
            <a:r>
              <a:rPr lang="en-US" dirty="0" smtClean="0">
                <a:latin typeface="Times New Roman" panose="02020603050405020304" pitchFamily="18" charset="0"/>
                <a:cs typeface="Times New Roman" panose="02020603050405020304" pitchFamily="18" charset="0"/>
              </a:rPr>
              <a:t>Works directly with regional M-V program to ensure rights of students under Fostering Connections.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633556"/>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94C600"/>
                </a:solidFill>
                <a:latin typeface="Times New Roman" panose="02020603050405020304" pitchFamily="18" charset="0"/>
                <a:cs typeface="Times New Roman" panose="02020603050405020304" pitchFamily="18" charset="0"/>
              </a:rPr>
              <a:t>Fostering Connections </a:t>
            </a:r>
            <a:br>
              <a:rPr lang="en-US" sz="3600" b="1" dirty="0" smtClean="0">
                <a:solidFill>
                  <a:srgbClr val="94C600"/>
                </a:solidFill>
                <a:latin typeface="Times New Roman" panose="02020603050405020304" pitchFamily="18" charset="0"/>
                <a:cs typeface="Times New Roman" panose="02020603050405020304" pitchFamily="18" charset="0"/>
              </a:rPr>
            </a:br>
            <a:r>
              <a:rPr lang="en-US" sz="3600" b="1" dirty="0" smtClean="0">
                <a:solidFill>
                  <a:srgbClr val="94C600"/>
                </a:solidFill>
                <a:latin typeface="Times New Roman" panose="02020603050405020304" pitchFamily="18" charset="0"/>
                <a:cs typeface="Times New Roman" panose="02020603050405020304" pitchFamily="18" charset="0"/>
              </a:rPr>
              <a:t>Overlaps with McKinney Vento</a:t>
            </a:r>
            <a:endParaRPr lang="en-US" dirty="0">
              <a:solidFill>
                <a:srgbClr val="92D050"/>
              </a:solidFill>
              <a:latin typeface="Times New Roman" panose="02020603050405020304" pitchFamily="18" charset="0"/>
              <a:cs typeface="Times New Roman" panose="02020603050405020304" pitchFamily="18" charset="0"/>
            </a:endParaRPr>
          </a:p>
        </p:txBody>
      </p:sp>
      <p:sp>
        <p:nvSpPr>
          <p:cNvPr id="5" name="Oval 4"/>
          <p:cNvSpPr/>
          <p:nvPr/>
        </p:nvSpPr>
        <p:spPr>
          <a:xfrm>
            <a:off x="914400" y="3151000"/>
            <a:ext cx="2763982" cy="234834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r>
              <a:rPr lang="en-US" dirty="0" smtClean="0">
                <a:solidFill>
                  <a:prstClr val="black"/>
                </a:solidFill>
                <a:latin typeface="Times New Roman" panose="02020603050405020304" pitchFamily="18" charset="0"/>
                <a:cs typeface="Times New Roman" panose="02020603050405020304" pitchFamily="18" charset="0"/>
              </a:rPr>
              <a:t>Homeless Children who are not in foster care</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8" name="Oval 7"/>
          <p:cNvSpPr/>
          <p:nvPr/>
        </p:nvSpPr>
        <p:spPr>
          <a:xfrm>
            <a:off x="4856018" y="3206417"/>
            <a:ext cx="2763982" cy="23275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r>
              <a:rPr lang="en-US" dirty="0" smtClean="0">
                <a:solidFill>
                  <a:prstClr val="black"/>
                </a:solidFill>
                <a:latin typeface="Times New Roman" panose="02020603050405020304" pitchFamily="18" charset="0"/>
                <a:cs typeface="Times New Roman" panose="02020603050405020304" pitchFamily="18" charset="0"/>
              </a:rPr>
              <a:t>Children in foster care who are not McKinney-Vento eligible</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3276600" y="1676400"/>
            <a:ext cx="2057400" cy="502919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solidFill>
                  <a:prstClr val="black"/>
                </a:solidFill>
                <a:latin typeface="Times New Roman" panose="02020603050405020304" pitchFamily="18" charset="0"/>
                <a:cs typeface="Times New Roman" panose="02020603050405020304" pitchFamily="18" charset="0"/>
              </a:rPr>
              <a:t>M-V/FC </a:t>
            </a:r>
          </a:p>
          <a:p>
            <a:pPr algn="ctr"/>
            <a:r>
              <a:rPr lang="en-US" b="1" dirty="0" smtClean="0">
                <a:solidFill>
                  <a:prstClr val="black"/>
                </a:solidFill>
                <a:latin typeface="Times New Roman" panose="02020603050405020304" pitchFamily="18" charset="0"/>
                <a:cs typeface="Times New Roman" panose="02020603050405020304" pitchFamily="18" charset="0"/>
              </a:rPr>
              <a:t>Connection</a:t>
            </a:r>
          </a:p>
          <a:p>
            <a:pPr algn="ctr"/>
            <a:endParaRPr lang="en-US" dirty="0">
              <a:solidFill>
                <a:prstClr val="black"/>
              </a:solidFill>
            </a:endParaRPr>
          </a:p>
          <a:p>
            <a:pPr algn="ctr"/>
            <a:r>
              <a:rPr lang="en-US" sz="1600" dirty="0" smtClean="0">
                <a:solidFill>
                  <a:prstClr val="black"/>
                </a:solidFill>
                <a:latin typeface="Times New Roman" panose="02020603050405020304" pitchFamily="18" charset="0"/>
                <a:cs typeface="Times New Roman" panose="02020603050405020304" pitchFamily="18" charset="0"/>
              </a:rPr>
              <a:t>Children awaiting foster care placement</a:t>
            </a:r>
          </a:p>
          <a:p>
            <a:pPr algn="ctr"/>
            <a:endParaRPr lang="en-US" sz="1600" dirty="0">
              <a:solidFill>
                <a:prstClr val="black"/>
              </a:solidFill>
              <a:latin typeface="Times New Roman" panose="02020603050405020304" pitchFamily="18" charset="0"/>
              <a:cs typeface="Times New Roman" panose="02020603050405020304" pitchFamily="18" charset="0"/>
            </a:endParaRPr>
          </a:p>
          <a:p>
            <a:pPr algn="ctr"/>
            <a:r>
              <a:rPr lang="en-US" sz="1600" dirty="0" smtClean="0">
                <a:solidFill>
                  <a:prstClr val="black"/>
                </a:solidFill>
                <a:latin typeface="Times New Roman" panose="02020603050405020304" pitchFamily="18" charset="0"/>
                <a:cs typeface="Times New Roman" panose="02020603050405020304" pitchFamily="18" charset="0"/>
              </a:rPr>
              <a:t>Children in the same placement less than six months</a:t>
            </a:r>
          </a:p>
          <a:p>
            <a:pPr algn="ctr"/>
            <a:endParaRPr lang="en-US" sz="1600" dirty="0">
              <a:solidFill>
                <a:prstClr val="black"/>
              </a:solidFill>
              <a:latin typeface="Times New Roman" panose="02020603050405020304" pitchFamily="18" charset="0"/>
              <a:cs typeface="Times New Roman" panose="02020603050405020304" pitchFamily="18" charset="0"/>
            </a:endParaRPr>
          </a:p>
          <a:p>
            <a:pPr algn="ctr"/>
            <a:r>
              <a:rPr lang="en-US" sz="1600" dirty="0" smtClean="0">
                <a:solidFill>
                  <a:prstClr val="black"/>
                </a:solidFill>
                <a:latin typeface="Times New Roman" panose="02020603050405020304" pitchFamily="18" charset="0"/>
                <a:cs typeface="Times New Roman" panose="02020603050405020304" pitchFamily="18" charset="0"/>
              </a:rPr>
              <a:t>Homeless children who are also in foster care (e.g., youth who have run away from a foster placement)</a:t>
            </a:r>
          </a:p>
          <a:p>
            <a:pPr algn="ctr"/>
            <a:endParaRPr lang="en-US" sz="1600" dirty="0">
              <a:solidFill>
                <a:prstClr val="black"/>
              </a:solidFill>
              <a:latin typeface="Times New Roman" panose="02020603050405020304" pitchFamily="18" charset="0"/>
              <a:cs typeface="Times New Roman" panose="02020603050405020304" pitchFamily="18" charset="0"/>
            </a:endParaRPr>
          </a:p>
          <a:p>
            <a:pPr algn="ctr"/>
            <a:r>
              <a:rPr lang="en-US" sz="1600" dirty="0" smtClean="0">
                <a:solidFill>
                  <a:prstClr val="black"/>
                </a:solidFill>
                <a:latin typeface="Times New Roman" panose="02020603050405020304" pitchFamily="18" charset="0"/>
                <a:cs typeface="Times New Roman" panose="02020603050405020304" pitchFamily="18" charset="0"/>
              </a:rPr>
              <a:t>Children in foster care living in emergency or transitional shelters</a:t>
            </a:r>
            <a:endParaRPr lang="en-US" sz="1600" dirty="0">
              <a:solidFill>
                <a:prstClr val="black"/>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685800" y="3222824"/>
            <a:ext cx="2133600" cy="369332"/>
          </a:xfrm>
          <a:prstGeom prst="rect">
            <a:avLst/>
          </a:prstGeom>
          <a:noFill/>
        </p:spPr>
        <p:txBody>
          <a:bodyPr wrap="square" rtlCol="0">
            <a:spAutoFit/>
          </a:bodyPr>
          <a:lstStyle/>
          <a:p>
            <a:r>
              <a:rPr lang="en-US" b="1" dirty="0" smtClean="0">
                <a:solidFill>
                  <a:prstClr val="black"/>
                </a:solidFill>
                <a:latin typeface="Times New Roman" panose="02020603050405020304" pitchFamily="18" charset="0"/>
                <a:cs typeface="Times New Roman" panose="02020603050405020304" pitchFamily="18" charset="0"/>
              </a:rPr>
              <a:t>McKinney-Vento</a:t>
            </a:r>
            <a:endParaRPr lang="en-US" b="1" dirty="0">
              <a:solidFill>
                <a:prstClr val="black"/>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6019800" y="3225377"/>
            <a:ext cx="2438400" cy="369332"/>
          </a:xfrm>
          <a:prstGeom prst="rect">
            <a:avLst/>
          </a:prstGeom>
          <a:noFill/>
        </p:spPr>
        <p:txBody>
          <a:bodyPr wrap="square" rtlCol="0">
            <a:spAutoFit/>
          </a:bodyPr>
          <a:lstStyle/>
          <a:p>
            <a:r>
              <a:rPr lang="en-US" b="1" dirty="0" smtClean="0">
                <a:solidFill>
                  <a:prstClr val="black"/>
                </a:solidFill>
                <a:latin typeface="Times New Roman" panose="02020603050405020304" pitchFamily="18" charset="0"/>
                <a:cs typeface="Times New Roman" panose="02020603050405020304" pitchFamily="18" charset="0"/>
              </a:rPr>
              <a:t>Fostering Connections</a:t>
            </a:r>
            <a:endParaRPr lang="en-US"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272508"/>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Working Together</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2323652"/>
            <a:ext cx="7620000" cy="3508977"/>
          </a:xfrm>
        </p:spPr>
        <p:txBody>
          <a:bodyPr/>
          <a:lstStyle/>
          <a:p>
            <a:pPr marL="68580" indent="0" algn="ctr">
              <a:buNone/>
            </a:pPr>
            <a:r>
              <a:rPr lang="en-US" dirty="0" smtClean="0">
                <a:latin typeface="Times New Roman" panose="02020603050405020304" pitchFamily="18" charset="0"/>
                <a:cs typeface="Times New Roman" panose="02020603050405020304" pitchFamily="18" charset="0"/>
              </a:rPr>
              <a:t>Working Together to Promote Education Stability.</a:t>
            </a:r>
          </a:p>
          <a:p>
            <a:endParaRPr lang="en-US" dirty="0"/>
          </a:p>
        </p:txBody>
      </p:sp>
      <p:sp>
        <p:nvSpPr>
          <p:cNvPr id="4" name="Rectangle 3"/>
          <p:cNvSpPr/>
          <p:nvPr/>
        </p:nvSpPr>
        <p:spPr>
          <a:xfrm>
            <a:off x="609600" y="3116621"/>
            <a:ext cx="2819400" cy="2685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b="1" u="sng" dirty="0" smtClean="0">
                <a:solidFill>
                  <a:sysClr val="windowText" lastClr="000000"/>
                </a:solidFill>
                <a:latin typeface="Times New Roman" panose="02020603050405020304" pitchFamily="18" charset="0"/>
                <a:cs typeface="Times New Roman" panose="02020603050405020304" pitchFamily="18" charset="0"/>
              </a:rPr>
              <a:t>Child Welfare</a:t>
            </a:r>
          </a:p>
          <a:p>
            <a:pPr algn="ctr">
              <a:lnSpc>
                <a:spcPct val="150000"/>
              </a:lnSpc>
            </a:pPr>
            <a:endParaRPr lang="en-US" sz="1000" b="1" u="sng" dirty="0">
              <a:solidFill>
                <a:sysClr val="windowText" lastClr="000000"/>
              </a:solidFill>
              <a:latin typeface="Times New Roman" panose="02020603050405020304" pitchFamily="18" charset="0"/>
              <a:cs typeface="Times New Roman" panose="02020603050405020304" pitchFamily="18" charset="0"/>
            </a:endParaRPr>
          </a:p>
          <a:p>
            <a:pPr>
              <a:lnSpc>
                <a:spcPct val="150000"/>
              </a:lnSpc>
            </a:pPr>
            <a:r>
              <a:rPr lang="en-US" sz="1600" dirty="0" smtClean="0">
                <a:solidFill>
                  <a:sysClr val="windowText" lastClr="000000"/>
                </a:solidFill>
                <a:latin typeface="Times New Roman" panose="02020603050405020304" pitchFamily="18" charset="0"/>
                <a:cs typeface="Times New Roman" panose="02020603050405020304" pitchFamily="18" charset="0"/>
              </a:rPr>
              <a:t>Child Welfare Supervisors</a:t>
            </a:r>
          </a:p>
          <a:p>
            <a:pPr>
              <a:lnSpc>
                <a:spcPct val="150000"/>
              </a:lnSpc>
            </a:pPr>
            <a:r>
              <a:rPr lang="en-US" sz="1600" dirty="0" smtClean="0">
                <a:solidFill>
                  <a:sysClr val="windowText" lastClr="000000"/>
                </a:solidFill>
                <a:latin typeface="Times New Roman" panose="02020603050405020304" pitchFamily="18" charset="0"/>
                <a:cs typeface="Times New Roman" panose="02020603050405020304" pitchFamily="18" charset="0"/>
              </a:rPr>
              <a:t>Caseworkers </a:t>
            </a:r>
          </a:p>
          <a:p>
            <a:pPr>
              <a:lnSpc>
                <a:spcPct val="150000"/>
              </a:lnSpc>
            </a:pPr>
            <a:r>
              <a:rPr lang="en-US" sz="1600" dirty="0" smtClean="0">
                <a:solidFill>
                  <a:sysClr val="windowText" lastClr="000000"/>
                </a:solidFill>
                <a:latin typeface="Times New Roman" panose="02020603050405020304" pitchFamily="18" charset="0"/>
                <a:cs typeface="Times New Roman" panose="02020603050405020304" pitchFamily="18" charset="0"/>
              </a:rPr>
              <a:t>Other Child Welfare advocates</a:t>
            </a:r>
            <a:endParaRPr lang="en-US" sz="1600"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533002" y="3093637"/>
            <a:ext cx="2362200" cy="2683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dirty="0" smtClean="0">
                <a:solidFill>
                  <a:schemeClr val="tx1"/>
                </a:solidFill>
                <a:latin typeface="Times New Roman" panose="02020603050405020304" pitchFamily="18" charset="0"/>
                <a:cs typeface="Times New Roman" panose="02020603050405020304" pitchFamily="18" charset="0"/>
              </a:rPr>
              <a:t>-Enrollment Protocols</a:t>
            </a:r>
          </a:p>
          <a:p>
            <a:pPr algn="ctr">
              <a:lnSpc>
                <a:spcPct val="150000"/>
              </a:lnSpc>
            </a:pPr>
            <a:r>
              <a:rPr lang="en-US" dirty="0" smtClean="0">
                <a:solidFill>
                  <a:schemeClr val="tx1"/>
                </a:solidFill>
                <a:latin typeface="Times New Roman" panose="02020603050405020304" pitchFamily="18" charset="0"/>
                <a:cs typeface="Times New Roman" panose="02020603050405020304" pitchFamily="18" charset="0"/>
              </a:rPr>
              <a:t>-Records transfer</a:t>
            </a:r>
          </a:p>
          <a:p>
            <a:pPr algn="ctr">
              <a:lnSpc>
                <a:spcPct val="150000"/>
              </a:lnSpc>
            </a:pPr>
            <a:r>
              <a:rPr lang="en-US" dirty="0" smtClean="0">
                <a:solidFill>
                  <a:schemeClr val="tx1"/>
                </a:solidFill>
                <a:latin typeface="Times New Roman" panose="02020603050405020304" pitchFamily="18" charset="0"/>
                <a:cs typeface="Times New Roman" panose="02020603050405020304" pitchFamily="18" charset="0"/>
              </a:rPr>
              <a:t>-Best interest determinations </a:t>
            </a:r>
          </a:p>
          <a:p>
            <a:pPr algn="ctr">
              <a:lnSpc>
                <a:spcPct val="150000"/>
              </a:lnSpc>
            </a:pPr>
            <a:r>
              <a:rPr lang="en-US" dirty="0" smtClean="0">
                <a:solidFill>
                  <a:schemeClr val="tx1"/>
                </a:solidFill>
                <a:latin typeface="Times New Roman" panose="02020603050405020304" pitchFamily="18" charset="0"/>
                <a:cs typeface="Times New Roman" panose="02020603050405020304" pitchFamily="18" charset="0"/>
              </a:rPr>
              <a:t>-Transportation Plans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5980670" y="3093637"/>
            <a:ext cx="2629929" cy="2714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u="sng" dirty="0" smtClean="0">
              <a:solidFill>
                <a:schemeClr val="tx1"/>
              </a:solidFill>
              <a:latin typeface="Times New Roman" panose="02020603050405020304" pitchFamily="18" charset="0"/>
              <a:cs typeface="Times New Roman" panose="02020603050405020304" pitchFamily="18" charset="0"/>
            </a:endParaRPr>
          </a:p>
          <a:p>
            <a:pPr algn="ctr"/>
            <a:r>
              <a:rPr lang="en-US" b="1" u="sng" dirty="0" smtClean="0">
                <a:solidFill>
                  <a:schemeClr val="tx1"/>
                </a:solidFill>
                <a:latin typeface="Times New Roman" panose="02020603050405020304" pitchFamily="18" charset="0"/>
                <a:cs typeface="Times New Roman" panose="02020603050405020304" pitchFamily="18" charset="0"/>
              </a:rPr>
              <a:t>Education</a:t>
            </a:r>
          </a:p>
          <a:p>
            <a:pPr algn="ctr"/>
            <a:endParaRPr lang="en-US" sz="1000" b="1" u="sng" dirty="0" smtClean="0">
              <a:solidFill>
                <a:schemeClr val="tx1"/>
              </a:solidFill>
              <a:latin typeface="Times New Roman" panose="02020603050405020304" pitchFamily="18" charset="0"/>
              <a:cs typeface="Times New Roman" panose="02020603050405020304" pitchFamily="18" charset="0"/>
            </a:endParaRPr>
          </a:p>
          <a:p>
            <a:r>
              <a:rPr lang="en-US" sz="1600" dirty="0" smtClean="0">
                <a:solidFill>
                  <a:schemeClr val="tx1"/>
                </a:solidFill>
                <a:latin typeface="Times New Roman" panose="02020603050405020304" pitchFamily="18" charset="0"/>
                <a:cs typeface="Times New Roman" panose="02020603050405020304" pitchFamily="18" charset="0"/>
              </a:rPr>
              <a:t>School District McKinney-Vento Liaisons</a:t>
            </a:r>
          </a:p>
          <a:p>
            <a:pPr>
              <a:lnSpc>
                <a:spcPct val="150000"/>
              </a:lnSpc>
            </a:pPr>
            <a:r>
              <a:rPr lang="en-US" sz="1600" dirty="0" smtClean="0">
                <a:solidFill>
                  <a:schemeClr val="tx1"/>
                </a:solidFill>
                <a:latin typeface="Times New Roman" panose="02020603050405020304" pitchFamily="18" charset="0"/>
                <a:cs typeface="Times New Roman" panose="02020603050405020304" pitchFamily="18" charset="0"/>
              </a:rPr>
              <a:t>Special Education Directors</a:t>
            </a:r>
          </a:p>
          <a:p>
            <a:pPr>
              <a:lnSpc>
                <a:spcPct val="150000"/>
              </a:lnSpc>
            </a:pPr>
            <a:r>
              <a:rPr lang="en-US" sz="1600" dirty="0" smtClean="0">
                <a:solidFill>
                  <a:schemeClr val="tx1"/>
                </a:solidFill>
                <a:latin typeface="Times New Roman" panose="02020603050405020304" pitchFamily="18" charset="0"/>
                <a:cs typeface="Times New Roman" panose="02020603050405020304" pitchFamily="18" charset="0"/>
              </a:rPr>
              <a:t>Other school administrators</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8" name="Right Arrow 7"/>
          <p:cNvSpPr/>
          <p:nvPr/>
        </p:nvSpPr>
        <p:spPr>
          <a:xfrm>
            <a:off x="3048000" y="3581400"/>
            <a:ext cx="609600"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Left Arrow 8"/>
          <p:cNvSpPr/>
          <p:nvPr/>
        </p:nvSpPr>
        <p:spPr>
          <a:xfrm>
            <a:off x="5715000" y="3581400"/>
            <a:ext cx="609600" cy="484632"/>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9641130"/>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24744" cy="953536"/>
          </a:xfrm>
        </p:spPr>
        <p:txBody>
          <a:bodyPr>
            <a:normAutofit/>
          </a:bodyPr>
          <a:lstStyle/>
          <a:p>
            <a:pPr algn="ctr"/>
            <a:r>
              <a:rPr lang="en-US" b="1" dirty="0" smtClean="0">
                <a:latin typeface="Times New Roman" panose="02020603050405020304" pitchFamily="18" charset="0"/>
                <a:cs typeface="Times New Roman" panose="02020603050405020304" pitchFamily="18" charset="0"/>
              </a:rPr>
              <a:t>Uninterrupted </a:t>
            </a:r>
            <a:r>
              <a:rPr lang="en-US" b="1" dirty="0">
                <a:latin typeface="Times New Roman" panose="02020603050405020304" pitchFamily="18" charset="0"/>
                <a:cs typeface="Times New Roman" panose="02020603050405020304" pitchFamily="18" charset="0"/>
              </a:rPr>
              <a:t>S</a:t>
            </a:r>
            <a:r>
              <a:rPr lang="en-US" b="1" dirty="0" smtClean="0">
                <a:latin typeface="Times New Roman" panose="02020603050405020304" pitchFamily="18" charset="0"/>
                <a:cs typeface="Times New Roman" panose="02020603050405020304" pitchFamily="18" charset="0"/>
              </a:rPr>
              <a:t>cholars Act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1600200"/>
            <a:ext cx="7467600" cy="4343400"/>
          </a:xfrm>
        </p:spPr>
        <p:txBody>
          <a:bodyPr>
            <a:noAutofit/>
          </a:bodyPr>
          <a:lstStyle/>
          <a:p>
            <a:pPr marL="68580" indent="0">
              <a:buNone/>
            </a:pPr>
            <a:r>
              <a:rPr lang="en-US" sz="2000" b="1" dirty="0" smtClean="0">
                <a:latin typeface="Times New Roman" panose="02020603050405020304" pitchFamily="18" charset="0"/>
                <a:cs typeface="Times New Roman" panose="02020603050405020304" pitchFamily="18" charset="0"/>
              </a:rPr>
              <a:t>Goal: To improve educational outcomes to students in foster care.</a:t>
            </a:r>
          </a:p>
          <a:p>
            <a:pPr marL="68580" indent="0">
              <a:buNone/>
            </a:pPr>
            <a:endParaRPr lang="en-US" sz="1800" b="1"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Amendment of FERPA to permit educational agencies and institutions to disclose records.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No parental consent  required.</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Allows local, state, and/or tribal child welfare workers to access records without consent when the protection of the student is their responsibility.</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Act also allows the education agencies and institutions to disclose a student’s educational records pursuant to a judicial order without requiring additional notice to the parent.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576282"/>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77218"/>
            <a:ext cx="8229600" cy="1284982"/>
          </a:xfrm>
        </p:spPr>
        <p:txBody>
          <a:bodyPr>
            <a:normAutofit fontScale="90000"/>
          </a:bodyPr>
          <a:lstStyle/>
          <a:p>
            <a:pPr algn="l"/>
            <a:r>
              <a:rPr lang="en-US" sz="2000" b="1" dirty="0">
                <a:latin typeface="Times New Roman" panose="02020603050405020304" pitchFamily="18" charset="0"/>
                <a:cs typeface="Times New Roman" panose="02020603050405020304" pitchFamily="18" charset="0"/>
              </a:rPr>
              <a:t>Who is </a:t>
            </a:r>
            <a:r>
              <a:rPr lang="en-US" sz="2000" b="1" dirty="0" smtClean="0">
                <a:latin typeface="Times New Roman" panose="02020603050405020304" pitchFamily="18" charset="0"/>
                <a:cs typeface="Times New Roman" panose="02020603050405020304" pitchFamily="18" charset="0"/>
              </a:rPr>
              <a:t>eligible under Fostering Connections?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Children </a:t>
            </a:r>
            <a:r>
              <a:rPr lang="en-US" sz="2000" dirty="0">
                <a:latin typeface="Times New Roman" panose="02020603050405020304" pitchFamily="18" charset="0"/>
                <a:cs typeface="Times New Roman" panose="02020603050405020304" pitchFamily="18" charset="0"/>
              </a:rPr>
              <a:t>in out-of-home care </a:t>
            </a:r>
            <a:r>
              <a:rPr lang="en-US" sz="2000" b="1" u="sng" dirty="0" smtClean="0">
                <a:latin typeface="Times New Roman" panose="02020603050405020304" pitchFamily="18" charset="0"/>
                <a:cs typeface="Times New Roman" panose="02020603050405020304" pitchFamily="18" charset="0"/>
              </a:rPr>
              <a:t>AND</a:t>
            </a:r>
            <a:r>
              <a:rPr lang="en-US" sz="2000" dirty="0" smtClean="0">
                <a:latin typeface="Times New Roman" panose="02020603050405020304" pitchFamily="18" charset="0"/>
                <a:cs typeface="Times New Roman" panose="02020603050405020304" pitchFamily="18" charset="0"/>
              </a:rPr>
              <a:t> McKinney-Vento eligible.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This includes children </a:t>
            </a:r>
            <a:r>
              <a:rPr lang="en-US" sz="2000" dirty="0">
                <a:latin typeface="Times New Roman" panose="02020603050405020304" pitchFamily="18" charset="0"/>
                <a:cs typeface="Times New Roman" panose="02020603050405020304" pitchFamily="18" charset="0"/>
              </a:rPr>
              <a:t>in emergency or transitional </a:t>
            </a:r>
            <a:r>
              <a:rPr lang="en-US" sz="2000" dirty="0" smtClean="0">
                <a:latin typeface="Times New Roman" panose="02020603050405020304" pitchFamily="18" charset="0"/>
                <a:cs typeface="Times New Roman" panose="02020603050405020304" pitchFamily="18" charset="0"/>
              </a:rPr>
              <a:t>shelters; </a:t>
            </a:r>
            <a:r>
              <a:rPr lang="en-US" sz="2000" dirty="0">
                <a:latin typeface="Times New Roman" panose="02020603050405020304" pitchFamily="18" charset="0"/>
                <a:cs typeface="Times New Roman" panose="02020603050405020304" pitchFamily="18" charset="0"/>
              </a:rPr>
              <a:t>unaccompanied homeless </a:t>
            </a:r>
            <a:r>
              <a:rPr lang="en-US" sz="2000" dirty="0" smtClean="0">
                <a:latin typeface="Times New Roman" panose="02020603050405020304" pitchFamily="18" charset="0"/>
                <a:cs typeface="Times New Roman" panose="02020603050405020304" pitchFamily="18" charset="0"/>
              </a:rPr>
              <a:t>youth; </a:t>
            </a:r>
            <a:r>
              <a:rPr lang="en-US" sz="2000" dirty="0">
                <a:latin typeface="Times New Roman" panose="02020603050405020304" pitchFamily="18" charset="0"/>
                <a:cs typeface="Times New Roman" panose="02020603050405020304" pitchFamily="18" charset="0"/>
              </a:rPr>
              <a:t>children or youth in a same foster placement less than six </a:t>
            </a:r>
            <a:r>
              <a:rPr lang="en-US" sz="2000" dirty="0" smtClean="0">
                <a:latin typeface="Times New Roman" panose="02020603050405020304" pitchFamily="18" charset="0"/>
                <a:cs typeface="Times New Roman" panose="02020603050405020304" pitchFamily="18" charset="0"/>
              </a:rPr>
              <a:t>months; and </a:t>
            </a:r>
            <a:r>
              <a:rPr lang="en-US" sz="2000" dirty="0">
                <a:latin typeface="Times New Roman" panose="02020603050405020304" pitchFamily="18" charset="0"/>
                <a:cs typeface="Times New Roman" panose="02020603050405020304" pitchFamily="18" charset="0"/>
              </a:rPr>
              <a:t>those “awaiting foster </a:t>
            </a:r>
            <a:r>
              <a:rPr lang="en-US" sz="2000" dirty="0" smtClean="0">
                <a:latin typeface="Times New Roman" panose="02020603050405020304" pitchFamily="18" charset="0"/>
                <a:cs typeface="Times New Roman" panose="02020603050405020304" pitchFamily="18" charset="0"/>
              </a:rPr>
              <a:t>care”. </a:t>
            </a:r>
            <a:endParaRPr lang="en-US" sz="2000" dirty="0">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2574554"/>
              </p:ext>
            </p:extLst>
          </p:nvPr>
        </p:nvGraphicFramePr>
        <p:xfrm>
          <a:off x="533400" y="2353962"/>
          <a:ext cx="7772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3280719" y="3581400"/>
            <a:ext cx="2247900" cy="22509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McKinney Vento </a:t>
            </a:r>
            <a:endParaRPr lang="en-US" dirty="0" smtClean="0"/>
          </a:p>
          <a:p>
            <a:pPr algn="ctr"/>
            <a:r>
              <a:rPr lang="en-US" dirty="0" smtClean="0"/>
              <a:t>and </a:t>
            </a:r>
          </a:p>
          <a:p>
            <a:pPr algn="ctr"/>
            <a:r>
              <a:rPr lang="en-US" dirty="0" smtClean="0"/>
              <a:t>Fostering </a:t>
            </a:r>
            <a:r>
              <a:rPr lang="en-US" dirty="0"/>
              <a:t>Connections</a:t>
            </a:r>
            <a:br>
              <a:rPr lang="en-US" dirty="0"/>
            </a:br>
            <a:endParaRPr lang="en-US" dirty="0"/>
          </a:p>
        </p:txBody>
      </p:sp>
      <p:sp>
        <p:nvSpPr>
          <p:cNvPr id="8" name="TextBox 7"/>
          <p:cNvSpPr txBox="1"/>
          <p:nvPr/>
        </p:nvSpPr>
        <p:spPr>
          <a:xfrm>
            <a:off x="1242369" y="0"/>
            <a:ext cx="6324600" cy="1077218"/>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b="1" dirty="0" smtClean="0">
                <a:solidFill>
                  <a:srgbClr val="92D050"/>
                </a:solidFill>
                <a:latin typeface="Times New Roman" panose="02020603050405020304" pitchFamily="18" charset="0"/>
                <a:cs typeface="Times New Roman" panose="02020603050405020304" pitchFamily="18" charset="0"/>
              </a:rPr>
              <a:t>Eligibility and Rights</a:t>
            </a:r>
            <a:endParaRPr lang="en-US" sz="3200" b="1" dirty="0">
              <a:solidFill>
                <a:srgbClr val="92D050"/>
              </a:solidFill>
            </a:endParaRPr>
          </a:p>
        </p:txBody>
      </p:sp>
    </p:spTree>
    <p:extLst>
      <p:ext uri="{BB962C8B-B14F-4D97-AF65-F5344CB8AC3E}">
        <p14:creationId xmlns:p14="http://schemas.microsoft.com/office/powerpoint/2010/main" val="973654320"/>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024744" cy="609600"/>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Stronger Collaboration</a:t>
            </a:r>
            <a:endParaRPr lang="en-US" b="1" dirty="0">
              <a:latin typeface="Times New Roman" panose="02020603050405020304" pitchFamily="18" charset="0"/>
              <a:cs typeface="Times New Roman" panose="02020603050405020304" pitchFamily="18" charset="0"/>
            </a:endParaRPr>
          </a:p>
        </p:txBody>
      </p:sp>
      <p:graphicFrame>
        <p:nvGraphicFramePr>
          <p:cNvPr id="10" name="Diagram 9"/>
          <p:cNvGraphicFramePr/>
          <p:nvPr>
            <p:extLst>
              <p:ext uri="{D42A27DB-BD31-4B8C-83A1-F6EECF244321}">
                <p14:modId xmlns:p14="http://schemas.microsoft.com/office/powerpoint/2010/main" val="3723168423"/>
              </p:ext>
            </p:extLst>
          </p:nvPr>
        </p:nvGraphicFramePr>
        <p:xfrm>
          <a:off x="990600" y="1219200"/>
          <a:ext cx="7162800"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3641124" y="1524000"/>
            <a:ext cx="1752600" cy="4308872"/>
          </a:xfrm>
          <a:prstGeom prst="rect">
            <a:avLst/>
          </a:prstGeom>
          <a:noFill/>
        </p:spPr>
        <p:txBody>
          <a:bodyPr wrap="square" rtlCol="0">
            <a:spAutoFit/>
          </a:bodyPr>
          <a:lstStyle/>
          <a:p>
            <a:pPr algn="ctr"/>
            <a:r>
              <a:rPr lang="en-US" sz="1400" b="1" dirty="0" smtClean="0">
                <a:latin typeface="Times New Roman" panose="02020603050405020304" pitchFamily="18" charset="0"/>
                <a:cs typeface="Times New Roman" panose="02020603050405020304" pitchFamily="18" charset="0"/>
              </a:rPr>
              <a:t>Communication</a:t>
            </a:r>
          </a:p>
          <a:p>
            <a:pPr algn="ctr"/>
            <a:endParaRPr lang="en-US" sz="1400" b="1" dirty="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Collaboration</a:t>
            </a:r>
          </a:p>
          <a:p>
            <a:pPr algn="ctr"/>
            <a:endParaRPr lang="en-US" sz="1400" b="1" dirty="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Best Interest Decision Making</a:t>
            </a:r>
          </a:p>
          <a:p>
            <a:pPr algn="ctr"/>
            <a:endParaRPr lang="en-US" sz="1400" b="1" dirty="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Ensuring Immediate Enrollment</a:t>
            </a:r>
          </a:p>
          <a:p>
            <a:pPr algn="ctr"/>
            <a:endParaRPr lang="en-US" sz="1400" b="1" dirty="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Sharing information</a:t>
            </a:r>
          </a:p>
          <a:p>
            <a:pPr algn="ctr"/>
            <a:endParaRPr lang="en-US" sz="1400" b="1" dirty="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Coordination of Services</a:t>
            </a:r>
          </a:p>
          <a:p>
            <a:pPr algn="ctr"/>
            <a:endParaRPr lang="en-US" sz="1400" b="1" dirty="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Sharing Transportation costs</a:t>
            </a: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942526"/>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646664"/>
          </a:xfrm>
        </p:spPr>
        <p:txBody>
          <a:bodyPr>
            <a:normAutofit/>
          </a:bodyPr>
          <a:lstStyle/>
          <a:p>
            <a:pPr algn="ctr"/>
            <a:r>
              <a:rPr lang="en-US" sz="3200" b="1" dirty="0" smtClean="0">
                <a:latin typeface="Times New Roman" panose="02020603050405020304" pitchFamily="18" charset="0"/>
                <a:cs typeface="Times New Roman" panose="02020603050405020304" pitchFamily="18" charset="0"/>
              </a:rPr>
              <a:t>Resources and Contact info</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3492" y="1752600"/>
            <a:ext cx="6777317" cy="4080029"/>
          </a:xfrm>
        </p:spPr>
        <p:txBody>
          <a:bodyPr>
            <a:normAutofit lnSpcReduction="10000"/>
          </a:bodyPr>
          <a:lstStyle/>
          <a:p>
            <a:pPr marL="0" indent="0" algn="ctr">
              <a:spcBef>
                <a:spcPts val="600"/>
              </a:spcBef>
              <a:buNone/>
              <a:defRPr/>
            </a:pPr>
            <a:r>
              <a:rPr lang="en-US" sz="2000" dirty="0">
                <a:solidFill>
                  <a:schemeClr val="tx1">
                    <a:lumMod val="65000"/>
                    <a:lumOff val="35000"/>
                  </a:schemeClr>
                </a:solidFill>
                <a:latin typeface="Times New Roman" panose="02020603050405020304" pitchFamily="18" charset="0"/>
                <a:cs typeface="Times New Roman" panose="02020603050405020304" pitchFamily="18" charset="0"/>
              </a:rPr>
              <a:t>Susie Greenfelder, NW Region </a:t>
            </a: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DHHS </a:t>
            </a:r>
            <a:r>
              <a:rPr lang="en-US" sz="2000" dirty="0">
                <a:solidFill>
                  <a:schemeClr val="tx1">
                    <a:lumMod val="65000"/>
                    <a:lumOff val="35000"/>
                  </a:schemeClr>
                </a:solidFill>
                <a:latin typeface="Times New Roman" panose="02020603050405020304" pitchFamily="18" charset="0"/>
                <a:cs typeface="Times New Roman" panose="02020603050405020304" pitchFamily="18" charset="0"/>
              </a:rPr>
              <a:t>Education Planner  </a:t>
            </a:r>
          </a:p>
          <a:p>
            <a:pPr marL="0" indent="0" algn="ctr">
              <a:spcBef>
                <a:spcPts val="600"/>
              </a:spcBef>
              <a:buNone/>
              <a:defRPr/>
            </a:pP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hlinkClick r:id="rId2"/>
              </a:rPr>
              <a:t>greenfelders@michigan.gov</a:t>
            </a: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231-342-5310</a:t>
            </a:r>
          </a:p>
          <a:p>
            <a:pPr marL="0" indent="0" algn="ctr">
              <a:spcBef>
                <a:spcPts val="600"/>
              </a:spcBef>
              <a:buNone/>
              <a:defRPr/>
            </a:pPr>
            <a:r>
              <a:rPr lang="en-US" sz="2000" smtClean="0">
                <a:solidFill>
                  <a:schemeClr val="tx1">
                    <a:lumMod val="65000"/>
                    <a:lumOff val="35000"/>
                  </a:schemeClr>
                </a:solidFill>
                <a:latin typeface="Times New Roman" panose="02020603050405020304" pitchFamily="18" charset="0"/>
                <a:cs typeface="Times New Roman" panose="02020603050405020304" pitchFamily="18" charset="0"/>
              </a:rPr>
              <a:t>517-204-3369</a:t>
            </a:r>
            <a:endParaRPr lang="en-US"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ctr">
              <a:spcBef>
                <a:spcPts val="600"/>
              </a:spcBef>
              <a:buNone/>
              <a:defRPr/>
            </a:pPr>
            <a:endParaRPr lang="en-US" sz="2000" dirty="0">
              <a:solidFill>
                <a:schemeClr val="tx1">
                  <a:lumMod val="65000"/>
                  <a:lumOff val="35000"/>
                </a:schemeClr>
              </a:solidFill>
              <a:latin typeface="Times New Roman" panose="02020603050405020304" pitchFamily="18" charset="0"/>
              <a:cs typeface="Times New Roman" panose="02020603050405020304" pitchFamily="18" charset="0"/>
            </a:endParaRPr>
          </a:p>
          <a:p>
            <a:pPr marL="0" indent="0" algn="ctr">
              <a:spcBef>
                <a:spcPts val="600"/>
              </a:spcBef>
              <a:buNone/>
              <a:defRPr/>
            </a:pP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Abby </a:t>
            </a:r>
            <a:r>
              <a:rPr lang="en-US" sz="2000" dirty="0">
                <a:solidFill>
                  <a:schemeClr val="tx1">
                    <a:lumMod val="65000"/>
                    <a:lumOff val="35000"/>
                  </a:schemeClr>
                </a:solidFill>
                <a:latin typeface="Times New Roman" panose="02020603050405020304" pitchFamily="18" charset="0"/>
                <a:cs typeface="Times New Roman" panose="02020603050405020304" pitchFamily="18" charset="0"/>
              </a:rPr>
              <a:t>Jordan, Grant Coordinator and District Liaison</a:t>
            </a:r>
          </a:p>
          <a:p>
            <a:pPr marL="0" indent="0" algn="ctr">
              <a:spcBef>
                <a:spcPts val="600"/>
              </a:spcBef>
              <a:buNone/>
              <a:defRPr/>
            </a:pPr>
            <a:r>
              <a:rPr lang="en-US" sz="2000" dirty="0">
                <a:solidFill>
                  <a:schemeClr val="tx1">
                    <a:lumMod val="65000"/>
                    <a:lumOff val="35000"/>
                  </a:schemeClr>
                </a:solidFill>
                <a:latin typeface="Times New Roman" panose="02020603050405020304" pitchFamily="18" charset="0"/>
                <a:cs typeface="Times New Roman" panose="02020603050405020304" pitchFamily="18" charset="0"/>
              </a:rPr>
              <a:t>Traverse City Area Public Schools  </a:t>
            </a:r>
          </a:p>
          <a:p>
            <a:pPr marL="0" indent="0" algn="ctr">
              <a:spcBef>
                <a:spcPts val="600"/>
              </a:spcBef>
              <a:buNone/>
              <a:defRPr/>
            </a:pPr>
            <a:r>
              <a:rPr lang="en-US" sz="2000" dirty="0">
                <a:solidFill>
                  <a:schemeClr val="tx1">
                    <a:lumMod val="65000"/>
                    <a:lumOff val="35000"/>
                  </a:schemeClr>
                </a:solidFill>
                <a:latin typeface="Times New Roman" panose="02020603050405020304" pitchFamily="18" charset="0"/>
                <a:cs typeface="Times New Roman" panose="02020603050405020304" pitchFamily="18" charset="0"/>
                <a:hlinkClick r:id="rId3"/>
              </a:rPr>
              <a:t>jordanab@tcaps.net</a:t>
            </a:r>
            <a:r>
              <a:rPr lang="en-US" sz="2000" dirty="0">
                <a:solidFill>
                  <a:schemeClr val="tx1">
                    <a:lumMod val="65000"/>
                    <a:lumOff val="3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65000"/>
                    <a:lumOff val="35000"/>
                  </a:schemeClr>
                </a:solidFill>
                <a:latin typeface="Times New Roman" panose="02020603050405020304" pitchFamily="18" charset="0"/>
                <a:cs typeface="Times New Roman" panose="02020603050405020304" pitchFamily="18" charset="0"/>
              </a:rPr>
              <a:t>231-933-8991</a:t>
            </a:r>
          </a:p>
          <a:p>
            <a:pPr marL="0" indent="0" algn="ctr">
              <a:spcBef>
                <a:spcPts val="600"/>
              </a:spcBef>
              <a:buNone/>
              <a:defRPr/>
            </a:pPr>
            <a:endParaRPr lang="en-US" sz="2000" dirty="0">
              <a:solidFill>
                <a:schemeClr val="tx1">
                  <a:lumMod val="65000"/>
                  <a:lumOff val="35000"/>
                </a:schemeClr>
              </a:solidFill>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Fostering Success Michigan</a:t>
            </a:r>
          </a:p>
          <a:p>
            <a:r>
              <a:rPr lang="en-US" sz="2000" dirty="0" smtClean="0">
                <a:latin typeface="Times New Roman" panose="02020603050405020304" pitchFamily="18" charset="0"/>
                <a:cs typeface="Times New Roman" panose="02020603050405020304" pitchFamily="18" charset="0"/>
              </a:rPr>
              <a:t>Law Center for Foster Care and Education </a:t>
            </a:r>
          </a:p>
          <a:p>
            <a:r>
              <a:rPr lang="en-US" sz="2000" dirty="0">
                <a:latin typeface="Times New Roman" panose="02020603050405020304" pitchFamily="18" charset="0"/>
                <a:cs typeface="Times New Roman" panose="02020603050405020304" pitchFamily="18" charset="0"/>
                <a:hlinkClick r:id="rId4"/>
              </a:rPr>
              <a:t>http://</a:t>
            </a:r>
            <a:r>
              <a:rPr lang="en-US" sz="2000" dirty="0" smtClean="0">
                <a:latin typeface="Times New Roman" panose="02020603050405020304" pitchFamily="18" charset="0"/>
                <a:cs typeface="Times New Roman" panose="02020603050405020304" pitchFamily="18" charset="0"/>
                <a:hlinkClick r:id="rId4"/>
              </a:rPr>
              <a:t>www.isbe.state.il.us/homeless/</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7643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What do the laws say?</a:t>
            </a:r>
            <a:br>
              <a:rPr lang="en-US" b="1" dirty="0" smtClean="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McKinney-Vento and Fostering </a:t>
            </a:r>
            <a:r>
              <a:rPr lang="en-US" sz="3100" dirty="0" smtClean="0">
                <a:latin typeface="Times New Roman" panose="02020603050405020304" pitchFamily="18" charset="0"/>
                <a:cs typeface="Times New Roman" panose="02020603050405020304" pitchFamily="18" charset="0"/>
              </a:rPr>
              <a:t>Connections</a:t>
            </a:r>
            <a:endParaRPr lang="en-US" sz="31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2438400"/>
            <a:ext cx="7924800" cy="3508977"/>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Supports education stability for children in out-of-home care.</a:t>
            </a:r>
          </a:p>
          <a:p>
            <a:pPr marL="68580" indent="0">
              <a:buNone/>
            </a:pP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Both laws recognize the need for school stability and continuity.</a:t>
            </a:r>
          </a:p>
          <a:p>
            <a:pPr marL="6858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Differing set of rights and responsibilities (Can pose challenges).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6858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application of one law does not diminish or supersede the other law. </a:t>
            </a:r>
          </a:p>
          <a:p>
            <a:pPr marL="6858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Both laws overlap to better address the needs of students in foster care.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685800" lvl="2" indent="0">
              <a:buNone/>
            </a:pPr>
            <a:r>
              <a:rPr lang="en-US" dirty="0"/>
              <a:t>	</a:t>
            </a:r>
            <a:endParaRPr lang="en-US" dirty="0" smtClean="0"/>
          </a:p>
        </p:txBody>
      </p:sp>
    </p:spTree>
    <p:extLst>
      <p:ext uri="{BB962C8B-B14F-4D97-AF65-F5344CB8AC3E}">
        <p14:creationId xmlns:p14="http://schemas.microsoft.com/office/powerpoint/2010/main" val="20590707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772400" cy="1295400"/>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What does McKinney-Vento law say?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Foster </a:t>
            </a:r>
            <a:r>
              <a:rPr lang="en-US" sz="3600" b="1" dirty="0">
                <a:latin typeface="Times New Roman" panose="02020603050405020304" pitchFamily="18" charset="0"/>
                <a:cs typeface="Times New Roman" panose="02020603050405020304" pitchFamily="18" charset="0"/>
              </a:rPr>
              <a:t>D</a:t>
            </a:r>
            <a:r>
              <a:rPr lang="en-US" sz="3600" b="1" dirty="0" smtClean="0">
                <a:latin typeface="Times New Roman" panose="02020603050405020304" pitchFamily="18" charset="0"/>
                <a:cs typeface="Times New Roman" panose="02020603050405020304" pitchFamily="18" charset="0"/>
              </a:rPr>
              <a:t>efinition </a:t>
            </a:r>
            <a:br>
              <a:rPr lang="en-US" sz="3600" b="1" dirty="0" smtClean="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2057400"/>
            <a:ext cx="7543800" cy="4118577"/>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Federal Definition:</a:t>
            </a:r>
          </a:p>
          <a:p>
            <a:pPr marL="68580" indent="0">
              <a:buNone/>
            </a:pPr>
            <a:r>
              <a:rPr lang="en-US" dirty="0" smtClean="0">
                <a:latin typeface="Times New Roman" panose="02020603050405020304" pitchFamily="18" charset="0"/>
                <a:cs typeface="Times New Roman" panose="02020603050405020304" pitchFamily="18" charset="0"/>
              </a:rPr>
              <a:t>“Awaiting foster care placement”</a:t>
            </a:r>
          </a:p>
          <a:p>
            <a:pPr marL="6858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Michigan Definition:</a:t>
            </a:r>
          </a:p>
          <a:p>
            <a:pPr marL="68580" indent="0">
              <a:buNone/>
            </a:pPr>
            <a:r>
              <a:rPr lang="en-US" dirty="0" smtClean="0">
                <a:latin typeface="Times New Roman" panose="02020603050405020304" pitchFamily="18" charset="0"/>
                <a:cs typeface="Times New Roman" panose="02020603050405020304" pitchFamily="18" charset="0"/>
              </a:rPr>
              <a:t>“Same placement less than six months”</a:t>
            </a:r>
          </a:p>
          <a:p>
            <a:pPr marL="68580" indent="0">
              <a:buNone/>
            </a:pPr>
            <a:endParaRPr lang="en-US" dirty="0">
              <a:latin typeface="Times New Roman" panose="02020603050405020304" pitchFamily="18" charset="0"/>
              <a:cs typeface="Times New Roman" panose="02020603050405020304" pitchFamily="18" charset="0"/>
            </a:endParaRPr>
          </a:p>
          <a:p>
            <a:pPr marL="68580" indent="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six month stability period begins on the date of </a:t>
            </a:r>
            <a:r>
              <a:rPr lang="en-US" dirty="0" smtClean="0">
                <a:latin typeface="Times New Roman" panose="02020603050405020304" pitchFamily="18" charset="0"/>
                <a:cs typeface="Times New Roman" panose="02020603050405020304" pitchFamily="18" charset="0"/>
              </a:rPr>
              <a:t>a new placement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 If </a:t>
            </a:r>
            <a:r>
              <a:rPr lang="en-US" dirty="0">
                <a:latin typeface="Times New Roman" panose="02020603050405020304" pitchFamily="18" charset="0"/>
                <a:cs typeface="Times New Roman" panose="02020603050405020304" pitchFamily="18" charset="0"/>
              </a:rPr>
              <a:t>a student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placed in July, they are eligible for M-V services </a:t>
            </a:r>
            <a:r>
              <a:rPr lang="en-US" dirty="0" smtClean="0">
                <a:latin typeface="Times New Roman" panose="02020603050405020304" pitchFamily="18" charset="0"/>
                <a:cs typeface="Times New Roman" panose="02020603050405020304" pitchFamily="18" charset="0"/>
              </a:rPr>
              <a:t>the following school year. The six months starts from the date of the new placement.)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119086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772400" cy="646664"/>
          </a:xfrm>
        </p:spPr>
        <p:txBody>
          <a:bodyPr>
            <a:normAutofit fontScale="90000"/>
          </a:bodyPr>
          <a:lstStyle/>
          <a:p>
            <a:pPr algn="ct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District Liaison Roles and </a:t>
            </a:r>
            <a:r>
              <a:rPr lang="en-US" sz="3200" b="1" dirty="0">
                <a:latin typeface="Times New Roman" panose="02020603050405020304" pitchFamily="18" charset="0"/>
                <a:cs typeface="Times New Roman" panose="02020603050405020304" pitchFamily="18" charset="0"/>
              </a:rPr>
              <a:t>R</a:t>
            </a:r>
            <a:r>
              <a:rPr lang="en-US" sz="3200" b="1" dirty="0" smtClean="0">
                <a:latin typeface="Times New Roman" panose="02020603050405020304" pitchFamily="18" charset="0"/>
                <a:cs typeface="Times New Roman" panose="02020603050405020304" pitchFamily="18" charset="0"/>
              </a:rPr>
              <a:t>esponsibilities</a:t>
            </a:r>
            <a:endParaRPr lang="en-US" sz="3200" b="1" dirty="0"/>
          </a:p>
        </p:txBody>
      </p:sp>
      <p:sp>
        <p:nvSpPr>
          <p:cNvPr id="3" name="Content Placeholder 2"/>
          <p:cNvSpPr>
            <a:spLocks noGrp="1"/>
          </p:cNvSpPr>
          <p:nvPr>
            <p:ph idx="1"/>
          </p:nvPr>
        </p:nvSpPr>
        <p:spPr>
          <a:xfrm>
            <a:off x="685800" y="1752600"/>
            <a:ext cx="7135009" cy="4080029"/>
          </a:xfrm>
        </p:spPr>
        <p:txBody>
          <a:bodyPr>
            <a:normAutofit fontScale="92500" lnSpcReduction="20000"/>
          </a:bodyPr>
          <a:lstStyle/>
          <a:p>
            <a:r>
              <a:rPr lang="en-US" sz="2000" dirty="0" smtClean="0">
                <a:latin typeface="Times New Roman" panose="02020603050405020304" pitchFamily="18" charset="0"/>
                <a:cs typeface="Times New Roman" panose="02020603050405020304" pitchFamily="18" charset="0"/>
              </a:rPr>
              <a:t>Facilitate immediate enrollment and participation, as well as school transportation (if needed) and other homeless education services.</a:t>
            </a:r>
          </a:p>
          <a:p>
            <a:pPr marL="6858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Collaborate between school systems, state agencies, and contract providers regarding school transportation to share responsibilities and costs.</a:t>
            </a:r>
          </a:p>
          <a:p>
            <a:pPr marL="6858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Coordinate services with any involved state or tribal foster worker, parent, or guardian identified by the state or tribal agency.</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Works directly with the Ed. Planner and foster workers to coordinate services for youth in foster care. </a:t>
            </a:r>
          </a:p>
          <a:p>
            <a:pPr marL="6858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Seek guidance as needed.</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272700"/>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990600"/>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School Selection</a:t>
            </a:r>
            <a:br>
              <a:rPr lang="en-US" sz="36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McKinney-Vento Law</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752600"/>
            <a:ext cx="7620000" cy="4572000"/>
          </a:xfrm>
        </p:spPr>
        <p:txBody>
          <a:bodyPr>
            <a:normAutofit/>
          </a:bodyPr>
          <a:lstStyle/>
          <a:p>
            <a:r>
              <a:rPr lang="en-US" sz="2000" dirty="0" smtClean="0">
                <a:latin typeface="Times New Roman" panose="02020603050405020304" pitchFamily="18" charset="0"/>
                <a:cs typeface="Times New Roman" panose="02020603050405020304" pitchFamily="18" charset="0"/>
              </a:rPr>
              <a:t>When </a:t>
            </a:r>
            <a:r>
              <a:rPr lang="en-US" sz="2000" dirty="0">
                <a:latin typeface="Times New Roman" panose="02020603050405020304" pitchFamily="18" charset="0"/>
                <a:cs typeface="Times New Roman" panose="02020603050405020304" pitchFamily="18" charset="0"/>
              </a:rPr>
              <a:t>a youth is placed in foster care, temporary care, or an emergency placement it is expected that the child will remain in his/her </a:t>
            </a:r>
            <a:r>
              <a:rPr lang="en-US" sz="2000" b="1" dirty="0">
                <a:latin typeface="Times New Roman" panose="02020603050405020304" pitchFamily="18" charset="0"/>
                <a:cs typeface="Times New Roman" panose="02020603050405020304" pitchFamily="18" charset="0"/>
              </a:rPr>
              <a:t>school of </a:t>
            </a:r>
            <a:r>
              <a:rPr lang="en-US" sz="2000" b="1" dirty="0" smtClean="0">
                <a:latin typeface="Times New Roman" panose="02020603050405020304" pitchFamily="18" charset="0"/>
                <a:cs typeface="Times New Roman" panose="02020603050405020304" pitchFamily="18" charset="0"/>
              </a:rPr>
              <a:t>origin </a:t>
            </a:r>
            <a:r>
              <a:rPr lang="en-US" sz="2000" dirty="0" smtClean="0">
                <a:latin typeface="Times New Roman" panose="02020603050405020304" pitchFamily="18" charset="0"/>
                <a:cs typeface="Times New Roman" panose="02020603050405020304" pitchFamily="18" charset="0"/>
              </a:rPr>
              <a:t>based on feasibility and best interest. </a:t>
            </a:r>
          </a:p>
          <a:p>
            <a:pPr marL="6858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For youth placed in care </a:t>
            </a:r>
            <a:r>
              <a:rPr lang="en-US" sz="2000" b="1" dirty="0" smtClean="0">
                <a:latin typeface="Times New Roman" panose="02020603050405020304" pitchFamily="18" charset="0"/>
                <a:cs typeface="Times New Roman" panose="02020603050405020304" pitchFamily="18" charset="0"/>
              </a:rPr>
              <a:t>outside</a:t>
            </a:r>
            <a:r>
              <a:rPr lang="en-US" sz="2000" dirty="0" smtClean="0">
                <a:latin typeface="Times New Roman" panose="02020603050405020304" pitchFamily="18" charset="0"/>
                <a:cs typeface="Times New Roman" panose="02020603050405020304" pitchFamily="18" charset="0"/>
              </a:rPr>
              <a:t> the school of origin-It is expected that foster care workers or Ed. Planners will collaborate and coordinate with M-V liaisons in both districts </a:t>
            </a:r>
            <a:r>
              <a:rPr lang="en-US" sz="2000" b="1" dirty="0" smtClean="0">
                <a:latin typeface="Times New Roman" panose="02020603050405020304" pitchFamily="18" charset="0"/>
                <a:cs typeface="Times New Roman" panose="02020603050405020304" pitchFamily="18" charset="0"/>
              </a:rPr>
              <a:t>PRIOR TO </a:t>
            </a:r>
            <a:r>
              <a:rPr lang="en-US" sz="2000" dirty="0" smtClean="0">
                <a:latin typeface="Times New Roman" panose="02020603050405020304" pitchFamily="18" charset="0"/>
                <a:cs typeface="Times New Roman" panose="02020603050405020304" pitchFamily="18" charset="0"/>
              </a:rPr>
              <a:t>school selection and placement.</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For youth placed in care </a:t>
            </a:r>
            <a:r>
              <a:rPr lang="en-US" sz="2000" b="1" dirty="0" smtClean="0">
                <a:latin typeface="Times New Roman" panose="02020603050405020304" pitchFamily="18" charset="0"/>
                <a:cs typeface="Times New Roman" panose="02020603050405020304" pitchFamily="18" charset="0"/>
              </a:rPr>
              <a:t>within</a:t>
            </a:r>
            <a:r>
              <a:rPr lang="en-US" sz="2000" dirty="0" smtClean="0">
                <a:latin typeface="Times New Roman" panose="02020603050405020304" pitchFamily="18" charset="0"/>
                <a:cs typeface="Times New Roman" panose="02020603050405020304" pitchFamily="18" charset="0"/>
              </a:rPr>
              <a:t> the school of origin-It is expected that foster care workers or Ed. Planners will notify the M-V liaison and school staff of the change in placement and care </a:t>
            </a:r>
            <a:r>
              <a:rPr lang="en-US" sz="2000" u="sng" dirty="0" smtClean="0">
                <a:latin typeface="Times New Roman" panose="02020603050405020304" pitchFamily="18" charset="0"/>
                <a:cs typeface="Times New Roman" panose="02020603050405020304" pitchFamily="18" charset="0"/>
              </a:rPr>
              <a:t>within 10 school days. </a:t>
            </a: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92674960"/>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799064"/>
          </a:xfrm>
        </p:spPr>
        <p:txBody>
          <a:bodyPr/>
          <a:lstStyle/>
          <a:p>
            <a:pPr algn="ctr"/>
            <a:r>
              <a:rPr lang="en-US" b="1" dirty="0" smtClean="0">
                <a:latin typeface="Times New Roman" panose="02020603050405020304" pitchFamily="18" charset="0"/>
                <a:cs typeface="Times New Roman" panose="02020603050405020304" pitchFamily="18" charset="0"/>
              </a:rPr>
              <a:t>Transportation-Update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school of origin is obligated to provide transportation from the new foster care placement to the school for up to six months.</a:t>
            </a:r>
          </a:p>
          <a:p>
            <a:pPr marL="6858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Once the six month period ends, school transportation to the school of origin becomes the responsibility of DHHS.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997708"/>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7024744" cy="877336"/>
          </a:xfrm>
        </p:spPr>
        <p:txBody>
          <a:bodyPr>
            <a:noAutofit/>
          </a:bodyPr>
          <a:lstStyle/>
          <a:p>
            <a:pPr algn="ctr"/>
            <a:r>
              <a:rPr lang="en-US" sz="2800" dirty="0" smtClean="0">
                <a:latin typeface="Times New Roman" panose="02020603050405020304" pitchFamily="18" charset="0"/>
                <a:cs typeface="Times New Roman" panose="02020603050405020304" pitchFamily="18" charset="0"/>
              </a:rPr>
              <a:t>What does the Fostering Connections Law Say?</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3492" y="1752600"/>
            <a:ext cx="7338508" cy="2819400"/>
          </a:xfrm>
        </p:spPr>
        <p:txBody>
          <a:bodyPr/>
          <a:lstStyle/>
          <a:p>
            <a:pPr marL="68580" indent="0">
              <a:buNone/>
            </a:pPr>
            <a:endParaRPr lang="en-US" dirty="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Requires child welfare agencies to coordinate with LEAs to ensure that all children in care remain in the school in which they were enrolled when they were brought into care, if that is in their best interest. </a:t>
            </a:r>
            <a:endParaRPr lang="en-US" dirty="0">
              <a:latin typeface="Times New Roman" panose="02020603050405020304" pitchFamily="18" charset="0"/>
              <a:cs typeface="Times New Roman" panose="02020603050405020304" pitchFamily="18" charset="0"/>
            </a:endParaRPr>
          </a:p>
        </p:txBody>
      </p:sp>
      <p:pic>
        <p:nvPicPr>
          <p:cNvPr id="1027" name="Picture 3" descr="C:\Users\jordanab\AppData\Local\Microsoft\Windows\Temporary Internet Files\Content.IE5\LKC3CMWQ\MC9003325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4028556"/>
            <a:ext cx="3200400" cy="1791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21292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1027664"/>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Foster </a:t>
            </a:r>
            <a:r>
              <a:rPr lang="en-US" dirty="0" smtClean="0">
                <a:latin typeface="Times New Roman" panose="02020603050405020304" pitchFamily="18" charset="0"/>
                <a:cs typeface="Times New Roman" panose="02020603050405020304" pitchFamily="18" charset="0"/>
              </a:rPr>
              <a:t>Worker Roles </a:t>
            </a:r>
            <a:r>
              <a:rPr lang="en-US" dirty="0">
                <a:latin typeface="Times New Roman" panose="02020603050405020304" pitchFamily="18" charset="0"/>
                <a:cs typeface="Times New Roman" panose="02020603050405020304" pitchFamily="18" charset="0"/>
              </a:rPr>
              <a:t>and R</a:t>
            </a:r>
            <a:r>
              <a:rPr lang="en-US" dirty="0" smtClean="0">
                <a:latin typeface="Times New Roman" panose="02020603050405020304" pitchFamily="18" charset="0"/>
                <a:cs typeface="Times New Roman" panose="02020603050405020304" pitchFamily="18" charset="0"/>
              </a:rPr>
              <a:t>esponsibilities</a:t>
            </a:r>
            <a:br>
              <a:rPr lang="en-US"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Based on State of MI/DHHS Policy</a:t>
            </a:r>
            <a:endParaRPr lang="en-US" sz="3100" dirty="0"/>
          </a:p>
        </p:txBody>
      </p:sp>
      <p:sp>
        <p:nvSpPr>
          <p:cNvPr id="3" name="Content Placeholder 2"/>
          <p:cNvSpPr>
            <a:spLocks noGrp="1"/>
          </p:cNvSpPr>
          <p:nvPr>
            <p:ph idx="1"/>
          </p:nvPr>
        </p:nvSpPr>
        <p:spPr>
          <a:xfrm>
            <a:off x="1043492" y="1752600"/>
            <a:ext cx="6777317" cy="4191000"/>
          </a:xfrm>
        </p:spPr>
        <p:txBody>
          <a:bodyPr>
            <a:normAutofit fontScale="92500"/>
          </a:bodyPr>
          <a:lstStyle/>
          <a:p>
            <a:r>
              <a:rPr lang="en-US" dirty="0" smtClean="0">
                <a:latin typeface="Times New Roman" panose="02020603050405020304" pitchFamily="18" charset="0"/>
                <a:cs typeface="Times New Roman" panose="02020603050405020304" pitchFamily="18" charset="0"/>
              </a:rPr>
              <a:t>Must make school selection</a:t>
            </a:r>
          </a:p>
          <a:p>
            <a:pPr lvl="1"/>
            <a:r>
              <a:rPr lang="en-US" dirty="0" smtClean="0">
                <a:latin typeface="Times New Roman" panose="02020603050405020304" pitchFamily="18" charset="0"/>
                <a:cs typeface="Times New Roman" panose="02020603050405020304" pitchFamily="18" charset="0"/>
              </a:rPr>
              <a:t>Make reasonable efforts to maintain school of origin </a:t>
            </a:r>
          </a:p>
          <a:p>
            <a:pPr lvl="1"/>
            <a:r>
              <a:rPr lang="en-US" dirty="0" smtClean="0">
                <a:latin typeface="Times New Roman" panose="02020603050405020304" pitchFamily="18" charset="0"/>
                <a:cs typeface="Times New Roman" panose="02020603050405020304" pitchFamily="18" charset="0"/>
              </a:rPr>
              <a:t>Consider appropriate and proximity of school</a:t>
            </a:r>
          </a:p>
          <a:p>
            <a:pPr lvl="1"/>
            <a:r>
              <a:rPr lang="en-US" dirty="0" smtClean="0">
                <a:latin typeface="Times New Roman" panose="02020603050405020304" pitchFamily="18" charset="0"/>
                <a:cs typeface="Times New Roman" panose="02020603050405020304" pitchFamily="18" charset="0"/>
              </a:rPr>
              <a:t>Work with schools to retain school of origin (this includes transportation)</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Provide immediate enrollment</a:t>
            </a:r>
          </a:p>
          <a:p>
            <a:pPr lvl="1"/>
            <a:r>
              <a:rPr lang="en-US" dirty="0" smtClean="0">
                <a:latin typeface="Times New Roman" panose="02020603050405020304" pitchFamily="18" charset="0"/>
                <a:cs typeface="Times New Roman" panose="02020603050405020304" pitchFamily="18" charset="0"/>
              </a:rPr>
              <a:t>Within 5 days of foster placement/replacement </a:t>
            </a:r>
          </a:p>
          <a:p>
            <a:pPr lvl="1"/>
            <a:r>
              <a:rPr lang="en-US" dirty="0" smtClean="0">
                <a:latin typeface="Times New Roman" panose="02020603050405020304" pitchFamily="18" charset="0"/>
                <a:cs typeface="Times New Roman" panose="02020603050405020304" pitchFamily="18" charset="0"/>
              </a:rPr>
              <a:t>Provide education records to school within five days of enrollment</a:t>
            </a:r>
          </a:p>
          <a:p>
            <a:r>
              <a:rPr lang="en-US" dirty="0" smtClean="0">
                <a:latin typeface="Times New Roman" panose="02020603050405020304" pitchFamily="18" charset="0"/>
                <a:cs typeface="Times New Roman" panose="02020603050405020304" pitchFamily="18" charset="0"/>
              </a:rPr>
              <a:t>Contact and communicate with M-V liaison and school staff regarding appropriate placement and enrollment</a:t>
            </a:r>
          </a:p>
        </p:txBody>
      </p:sp>
    </p:spTree>
    <p:extLst>
      <p:ext uri="{BB962C8B-B14F-4D97-AF65-F5344CB8AC3E}">
        <p14:creationId xmlns:p14="http://schemas.microsoft.com/office/powerpoint/2010/main" val="692141698"/>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001000" cy="646664"/>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How is a foster placement decision made?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76400"/>
            <a:ext cx="6777317" cy="4194777"/>
          </a:xfrm>
        </p:spPr>
        <p:txBody>
          <a:bodyPr>
            <a:normAutofit lnSpcReduction="10000"/>
          </a:bodyPr>
          <a:lstStyle/>
          <a:p>
            <a:pPr marL="68580" indent="0" algn="ctr">
              <a:buNone/>
            </a:pPr>
            <a:r>
              <a:rPr lang="en-US" smtClean="0">
                <a:latin typeface="Times New Roman" panose="02020603050405020304" pitchFamily="18" charset="0"/>
                <a:cs typeface="Times New Roman" panose="02020603050405020304" pitchFamily="18" charset="0"/>
              </a:rPr>
              <a:t>CPS (Can </a:t>
            </a:r>
            <a:r>
              <a:rPr lang="en-US" dirty="0" smtClean="0">
                <a:latin typeface="Times New Roman" panose="02020603050405020304" pitchFamily="18" charset="0"/>
                <a:cs typeface="Times New Roman" panose="02020603050405020304" pitchFamily="18" charset="0"/>
              </a:rPr>
              <a:t>be voluntary placement </a:t>
            </a:r>
            <a:r>
              <a:rPr lang="en-US" smtClean="0">
                <a:latin typeface="Times New Roman" panose="02020603050405020304" pitchFamily="18" charset="0"/>
                <a:cs typeface="Times New Roman" panose="02020603050405020304" pitchFamily="18" charset="0"/>
              </a:rPr>
              <a:t>by parent?)</a:t>
            </a:r>
            <a:endParaRPr lang="en-US" dirty="0" smtClean="0">
              <a:latin typeface="Times New Roman" panose="02020603050405020304" pitchFamily="18" charset="0"/>
              <a:cs typeface="Times New Roman" panose="02020603050405020304" pitchFamily="18" charset="0"/>
            </a:endParaRPr>
          </a:p>
          <a:p>
            <a:pPr marL="68580" indent="0" algn="ctr">
              <a:buNone/>
            </a:pPr>
            <a:endParaRPr lang="en-US" dirty="0" smtClean="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Court </a:t>
            </a:r>
          </a:p>
          <a:p>
            <a:pPr algn="ctr"/>
            <a:endParaRPr lang="en-US" dirty="0" smtClean="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Placement with DHHS</a:t>
            </a:r>
          </a:p>
          <a:p>
            <a:pPr algn="ctr"/>
            <a:endParaRPr lang="en-US" dirty="0" smtClean="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Placement with DHHS or Private Agency for case management</a:t>
            </a:r>
          </a:p>
          <a:p>
            <a:pPr algn="ctr"/>
            <a:endParaRPr lang="en-US" dirty="0" smtClean="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Relative placement or foster home</a:t>
            </a:r>
            <a:endParaRPr lang="en-US" dirty="0">
              <a:latin typeface="Times New Roman" panose="02020603050405020304" pitchFamily="18" charset="0"/>
              <a:cs typeface="Times New Roman" panose="02020603050405020304" pitchFamily="18" charset="0"/>
            </a:endParaRPr>
          </a:p>
        </p:txBody>
      </p:sp>
      <p:sp>
        <p:nvSpPr>
          <p:cNvPr id="4" name="Down Arrow 3"/>
          <p:cNvSpPr/>
          <p:nvPr/>
        </p:nvSpPr>
        <p:spPr>
          <a:xfrm>
            <a:off x="4419600" y="2057400"/>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19600" y="2837935"/>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419600" y="3663305"/>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419600" y="4800600"/>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6050655"/>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1614</TotalTime>
  <Words>1433</Words>
  <Application>Microsoft Office PowerPoint</Application>
  <PresentationFormat>On-screen Show (4:3)</PresentationFormat>
  <Paragraphs>214</Paragraphs>
  <Slides>19</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Century Gothic</vt:lpstr>
      <vt:lpstr>Times New Roman</vt:lpstr>
      <vt:lpstr>Wingdings 2</vt:lpstr>
      <vt:lpstr>Austin</vt:lpstr>
      <vt:lpstr>Office Theme</vt:lpstr>
      <vt:lpstr>Intersection of Fostering Connections and  McKinney-Vento</vt:lpstr>
      <vt:lpstr>What do the laws say? McKinney-Vento and Fostering Connections</vt:lpstr>
      <vt:lpstr>What does McKinney-Vento law say?  Foster Definition  </vt:lpstr>
      <vt:lpstr> District Liaison Roles and Responsibilities</vt:lpstr>
      <vt:lpstr>School Selection McKinney-Vento Law</vt:lpstr>
      <vt:lpstr>Transportation-Update</vt:lpstr>
      <vt:lpstr>What does the Fostering Connections Law Say? </vt:lpstr>
      <vt:lpstr>Foster Worker Roles and Responsibilities Based on State of MI/DHHS Policy</vt:lpstr>
      <vt:lpstr>How is a foster placement decision made?</vt:lpstr>
      <vt:lpstr>Role of Foster Parent/Relative Provider </vt:lpstr>
      <vt:lpstr>Surrogate Parent  State Law and DHS Policy</vt:lpstr>
      <vt:lpstr>Appointing a Surrogate under McKinney-Vento</vt:lpstr>
      <vt:lpstr>Role of Education Planner </vt:lpstr>
      <vt:lpstr>Fostering Connections  Overlaps with McKinney Vento</vt:lpstr>
      <vt:lpstr>Working Together</vt:lpstr>
      <vt:lpstr>Uninterrupted Scholars Act</vt:lpstr>
      <vt:lpstr>Who is eligible under Fostering Connections?  Children in out-of-home care AND McKinney-Vento eligible.  This includes children in emergency or transitional shelters; unaccompanied homeless youth; children or youth in a same foster placement less than six months; and those “awaiting foster care”. </vt:lpstr>
      <vt:lpstr>Stronger Collaboration</vt:lpstr>
      <vt:lpstr>Resources and Contact info</vt:lpstr>
    </vt:vector>
  </TitlesOfParts>
  <Company>TCAPS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jordanab</dc:creator>
  <cp:lastModifiedBy>Arnell Guest</cp:lastModifiedBy>
  <cp:revision>78</cp:revision>
  <cp:lastPrinted>2014-03-11T16:05:47Z</cp:lastPrinted>
  <dcterms:created xsi:type="dcterms:W3CDTF">2014-02-11T15:30:53Z</dcterms:created>
  <dcterms:modified xsi:type="dcterms:W3CDTF">2015-10-28T16:56:33Z</dcterms:modified>
</cp:coreProperties>
</file>